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" name="Google Shape;13;p1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4" name="Google Shape;14;p1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0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5" name="Google Shape;275;p10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76" name="Google Shape;276;p10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1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2" name="Google Shape;302;p11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03" name="Google Shape;303;p11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2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9" name="Google Shape;329;p12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30" name="Google Shape;330;p12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3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6" name="Google Shape;356;p13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57" name="Google Shape;357;p13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4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3" name="Google Shape;383;p14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84" name="Google Shape;384;p14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5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0" name="Google Shape;410;p15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11" name="Google Shape;411;p15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6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7" name="Google Shape;437;p16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38" name="Google Shape;438;p16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7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4" name="Google Shape;464;p17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65" name="Google Shape;465;p17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18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1" name="Google Shape;491;p18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92" name="Google Shape;492;p18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19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8" name="Google Shape;518;p19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19" name="Google Shape;519;p19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" name="Google Shape;32;p2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3" name="Google Shape;33;p2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20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5" name="Google Shape;545;p20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46" name="Google Shape;546;p20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21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2" name="Google Shape;572;p21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73" name="Google Shape;573;p21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22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0" name="Google Shape;630;p22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631" name="Google Shape;631;p22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" name="Google Shape;55;p3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6" name="Google Shape;56;p3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14" name="Google Shape;114;p4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0" name="Google Shape;140;p5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41" name="Google Shape;141;p5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7" name="Google Shape;167;p6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68" name="Google Shape;168;p6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4" name="Google Shape;194;p7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95" name="Google Shape;195;p7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1" name="Google Shape;221;p8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22" name="Google Shape;222;p8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9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8" name="Google Shape;248;p9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49" name="Google Shape;249;p9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172B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fmla="val 1111" name="adj"/>
            </a:avLst>
          </a:prstGeom>
          <a:solidFill>
            <a:srgbClr val="06172B"/>
          </a:solidFill>
          <a:ln cap="flat" cmpd="sng" w="9525">
            <a:solidFill>
              <a:srgbClr val="0617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685800" y="723900"/>
            <a:ext cx="5905500" cy="285750"/>
          </a:xfrm>
          <a:prstGeom prst="roundRect">
            <a:avLst>
              <a:gd fmla="val 26667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5A400"/>
                </a:solidFill>
                <a:latin typeface="Calibri"/>
                <a:ea typeface="Calibri"/>
                <a:cs typeface="Calibri"/>
                <a:sym typeface="Calibri"/>
              </a:rPr>
              <a:t>NDT PERSONNEL QUALIFICATION TRAINING</a:t>
            </a: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685800" y="1143000"/>
            <a:ext cx="1143000" cy="38100"/>
          </a:xfrm>
          <a:prstGeom prst="roundRect">
            <a:avLst>
              <a:gd fmla="val 50000" name="adj"/>
            </a:avLst>
          </a:prstGeom>
          <a:solidFill>
            <a:srgbClr val="F5A400"/>
          </a:solidFill>
          <a:ln cap="flat" cmpd="sng" w="9525">
            <a:solidFill>
              <a:srgbClr val="F5A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685800" y="1524000"/>
            <a:ext cx="5429250" cy="1428750"/>
          </a:xfrm>
          <a:prstGeom prst="roundRect">
            <a:avLst>
              <a:gd fmla="val 5333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SNT-TC-1A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vs CP-189</a:t>
            </a: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685800" y="3124200"/>
            <a:ext cx="5905500" cy="400050"/>
          </a:xfrm>
          <a:prstGeom prst="roundRect">
            <a:avLst>
              <a:gd fmla="val 19048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725">
                <a:solidFill>
                  <a:srgbClr val="AAB9C8"/>
                </a:solidFill>
                <a:latin typeface="Calibri"/>
                <a:ea typeface="Calibri"/>
                <a:cs typeface="Calibri"/>
                <a:sym typeface="Calibri"/>
              </a:rPr>
              <a:t>Side-by-side teaching comparison using the provided 2020 PDFs</a:t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685800" y="3790950"/>
            <a:ext cx="5905500" cy="704850"/>
          </a:xfrm>
          <a:prstGeom prst="roundRect">
            <a:avLst>
              <a:gd fmla="val 1081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42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Built as a study deck: clause anchors, short source snippets, practical differences, and audit takeaways.</a:t>
            </a:r>
            <a:endParaRPr/>
          </a:p>
        </p:txBody>
      </p:sp>
      <p:pic>
        <p:nvPicPr>
          <p:cNvPr id="22" name="Google Shape;2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53250" y="991160"/>
            <a:ext cx="1809750" cy="2342029"/>
          </a:xfrm>
          <a:prstGeom prst="roundRect">
            <a:avLst>
              <a:gd fmla="val 4211" name="adj"/>
            </a:avLst>
          </a:prstGeom>
          <a:noFill/>
          <a:ln>
            <a:noFill/>
          </a:ln>
        </p:spPr>
      </p:pic>
      <p:pic>
        <p:nvPicPr>
          <p:cNvPr id="23" name="Google Shape;2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48750" y="990495"/>
            <a:ext cx="1809750" cy="2343360"/>
          </a:xfrm>
          <a:prstGeom prst="roundRect">
            <a:avLst>
              <a:gd fmla="val 4211" name="adj"/>
            </a:avLst>
          </a:prstGeom>
          <a:noFill/>
          <a:ln>
            <a:noFill/>
          </a:ln>
        </p:spPr>
      </p:pic>
      <p:sp>
        <p:nvSpPr>
          <p:cNvPr id="24" name="Google Shape;24;p3"/>
          <p:cNvSpPr/>
          <p:nvPr/>
        </p:nvSpPr>
        <p:spPr>
          <a:xfrm>
            <a:off x="6953250" y="3771900"/>
            <a:ext cx="3905250" cy="1123950"/>
          </a:xfrm>
          <a:prstGeom prst="roundRect">
            <a:avLst>
              <a:gd fmla="val 6780" name="adj"/>
            </a:avLst>
          </a:prstGeom>
          <a:solidFill>
            <a:srgbClr val="09233F"/>
          </a:solidFill>
          <a:ln cap="flat" cmpd="sng" w="9525">
            <a:solidFill>
              <a:srgbClr val="315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7181850" y="3962400"/>
            <a:ext cx="3429000" cy="247650"/>
          </a:xfrm>
          <a:prstGeom prst="roundRect">
            <a:avLst>
              <a:gd fmla="val 30769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F5A400"/>
                </a:solidFill>
                <a:latin typeface="Calibri"/>
                <a:ea typeface="Calibri"/>
                <a:cs typeface="Calibri"/>
                <a:sym typeface="Calibri"/>
              </a:rPr>
              <a:t>Comparison Lens</a:t>
            </a: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7181850" y="4343400"/>
            <a:ext cx="3333750" cy="457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350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What each line requires, who owns it, what evidence proves it, and where the documents diverge.</a:t>
            </a: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685800" y="6305550"/>
            <a:ext cx="10820400" cy="14288"/>
          </a:xfrm>
          <a:prstGeom prst="roundRect">
            <a:avLst>
              <a:gd fmla="val 50000" name="adj"/>
            </a:avLst>
          </a:prstGeom>
          <a:solidFill>
            <a:srgbClr val="31506F"/>
          </a:solidFill>
          <a:ln cap="flat" cmpd="sng" w="9525">
            <a:solidFill>
              <a:srgbClr val="315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685800" y="6419850"/>
            <a:ext cx="8572500" cy="209550"/>
          </a:xfrm>
          <a:prstGeom prst="roundRect">
            <a:avLst>
              <a:gd fmla="val 36364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975">
                <a:solidFill>
                  <a:srgbClr val="7890A8"/>
                </a:solidFill>
                <a:latin typeface="Calibri"/>
                <a:ea typeface="Calibri"/>
                <a:cs typeface="Calibri"/>
                <a:sym typeface="Calibri"/>
              </a:rPr>
              <a:t>Sources: ASNT CP-189-2020 PDF and ASNT Model Written Practice based on SNT-TC-1A (2020)</a:t>
            </a: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11049000" y="6419850"/>
            <a:ext cx="457200" cy="209550"/>
          </a:xfrm>
          <a:prstGeom prst="roundRect">
            <a:avLst>
              <a:gd fmla="val 36364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050">
                <a:solidFill>
                  <a:srgbClr val="7890A8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172B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2"/>
          <p:cNvSpPr/>
          <p:nvPr/>
        </p:nvSpPr>
        <p:spPr>
          <a:xfrm>
            <a:off x="685800" y="400050"/>
            <a:ext cx="495300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25">
                <a:solidFill>
                  <a:srgbClr val="F5A400"/>
                </a:solidFill>
                <a:latin typeface="Calibri"/>
                <a:ea typeface="Calibri"/>
                <a:cs typeface="Calibri"/>
                <a:sym typeface="Calibri"/>
              </a:rPr>
              <a:t>QUALIFICATION</a:t>
            </a:r>
            <a:endParaRPr/>
          </a:p>
        </p:txBody>
      </p:sp>
      <p:sp>
        <p:nvSpPr>
          <p:cNvPr id="279" name="Google Shape;279;p12"/>
          <p:cNvSpPr/>
          <p:nvPr/>
        </p:nvSpPr>
        <p:spPr>
          <a:xfrm>
            <a:off x="685800" y="781050"/>
            <a:ext cx="838200" cy="38100"/>
          </a:xfrm>
          <a:prstGeom prst="roundRect">
            <a:avLst>
              <a:gd fmla="val 50000" name="adj"/>
            </a:avLst>
          </a:prstGeom>
          <a:solidFill>
            <a:srgbClr val="F5A400"/>
          </a:solidFill>
          <a:ln cap="flat" cmpd="sng" w="9525">
            <a:solidFill>
              <a:srgbClr val="F5A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2"/>
          <p:cNvSpPr/>
          <p:nvPr/>
        </p:nvSpPr>
        <p:spPr>
          <a:xfrm>
            <a:off x="685800" y="952500"/>
            <a:ext cx="9334500" cy="533400"/>
          </a:xfrm>
          <a:prstGeom prst="roundRect">
            <a:avLst>
              <a:gd fmla="val 14286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50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Training and Experience Requirements</a:t>
            </a:r>
            <a:endParaRPr/>
          </a:p>
        </p:txBody>
      </p:sp>
      <p:sp>
        <p:nvSpPr>
          <p:cNvPr id="281" name="Google Shape;281;p12"/>
          <p:cNvSpPr/>
          <p:nvPr/>
        </p:nvSpPr>
        <p:spPr>
          <a:xfrm>
            <a:off x="685800" y="1485900"/>
            <a:ext cx="8572500" cy="323850"/>
          </a:xfrm>
          <a:prstGeom prst="roundRect">
            <a:avLst>
              <a:gd fmla="val 23529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425">
                <a:solidFill>
                  <a:srgbClr val="AAB9C8"/>
                </a:solidFill>
                <a:latin typeface="Calibri"/>
                <a:ea typeface="Calibri"/>
                <a:cs typeface="Calibri"/>
                <a:sym typeface="Calibri"/>
              </a:rPr>
              <a:t>Both documents care about training hours and experience, but CP-189 is tighter.</a:t>
            </a:r>
            <a:endParaRPr/>
          </a:p>
        </p:txBody>
      </p:sp>
      <p:sp>
        <p:nvSpPr>
          <p:cNvPr id="282" name="Google Shape;282;p12"/>
          <p:cNvSpPr/>
          <p:nvPr/>
        </p:nvSpPr>
        <p:spPr>
          <a:xfrm>
            <a:off x="685800" y="2190750"/>
            <a:ext cx="3276600" cy="3238500"/>
          </a:xfrm>
          <a:prstGeom prst="roundRect">
            <a:avLst>
              <a:gd fmla="val 2353" name="adj"/>
            </a:avLst>
          </a:prstGeom>
          <a:solidFill>
            <a:srgbClr val="0D2949"/>
          </a:solidFill>
          <a:ln cap="flat" cmpd="sng" w="9525">
            <a:solidFill>
              <a:srgbClr val="315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2"/>
          <p:cNvSpPr/>
          <p:nvPr/>
        </p:nvSpPr>
        <p:spPr>
          <a:xfrm>
            <a:off x="895350" y="2714625"/>
            <a:ext cx="2857500" cy="28575"/>
          </a:xfrm>
          <a:prstGeom prst="roundRect">
            <a:avLst>
              <a:gd fmla="val 50000" name="adj"/>
            </a:avLst>
          </a:prstGeom>
          <a:solidFill>
            <a:srgbClr val="F5A400"/>
          </a:solidFill>
          <a:ln cap="flat" cmpd="sng" w="9525">
            <a:solidFill>
              <a:srgbClr val="F5A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2"/>
          <p:cNvSpPr/>
          <p:nvPr/>
        </p:nvSpPr>
        <p:spPr>
          <a:xfrm>
            <a:off x="895350" y="2381250"/>
            <a:ext cx="285750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F5A400"/>
                </a:solidFill>
                <a:latin typeface="Calibri"/>
                <a:ea typeface="Calibri"/>
                <a:cs typeface="Calibri"/>
                <a:sym typeface="Calibri"/>
              </a:rPr>
              <a:t>CP-189</a:t>
            </a:r>
            <a:endParaRPr/>
          </a:p>
        </p:txBody>
      </p:sp>
      <p:sp>
        <p:nvSpPr>
          <p:cNvPr id="285" name="Google Shape;285;p12"/>
          <p:cNvSpPr/>
          <p:nvPr/>
        </p:nvSpPr>
        <p:spPr>
          <a:xfrm>
            <a:off x="895350" y="2857500"/>
            <a:ext cx="2857500" cy="2362200"/>
          </a:xfrm>
          <a:prstGeom prst="roundRect">
            <a:avLst>
              <a:gd fmla="val 3226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CP 4.1: Level I/II candidates shall complete organized training.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75">
              <a:solidFill>
                <a:srgbClr val="F5F8F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CP 4.1.1 points to Appendices A/B minimum hours.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75">
              <a:solidFill>
                <a:srgbClr val="F5F8F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CP 4.2 requires practical experience by level.</a:t>
            </a:r>
            <a:endParaRPr/>
          </a:p>
        </p:txBody>
      </p:sp>
      <p:sp>
        <p:nvSpPr>
          <p:cNvPr id="286" name="Google Shape;286;p12"/>
          <p:cNvSpPr/>
          <p:nvPr/>
        </p:nvSpPr>
        <p:spPr>
          <a:xfrm>
            <a:off x="4457700" y="2190750"/>
            <a:ext cx="3276600" cy="3238500"/>
          </a:xfrm>
          <a:prstGeom prst="roundRect">
            <a:avLst>
              <a:gd fmla="val 2353" name="adj"/>
            </a:avLst>
          </a:prstGeom>
          <a:solidFill>
            <a:srgbClr val="0D2949"/>
          </a:solidFill>
          <a:ln cap="flat" cmpd="sng" w="9525">
            <a:solidFill>
              <a:srgbClr val="315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2"/>
          <p:cNvSpPr/>
          <p:nvPr/>
        </p:nvSpPr>
        <p:spPr>
          <a:xfrm>
            <a:off x="4667250" y="2714625"/>
            <a:ext cx="2857500" cy="28575"/>
          </a:xfrm>
          <a:prstGeom prst="roundRect">
            <a:avLst>
              <a:gd fmla="val 50000" name="adj"/>
            </a:avLst>
          </a:prstGeom>
          <a:solidFill>
            <a:srgbClr val="45A0FF"/>
          </a:solidFill>
          <a:ln cap="flat" cmpd="sng" w="9525">
            <a:solidFill>
              <a:srgbClr val="45A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2"/>
          <p:cNvSpPr/>
          <p:nvPr/>
        </p:nvSpPr>
        <p:spPr>
          <a:xfrm>
            <a:off x="4667250" y="2381250"/>
            <a:ext cx="285750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45A0FF"/>
                </a:solidFill>
                <a:latin typeface="Calibri"/>
                <a:ea typeface="Calibri"/>
                <a:cs typeface="Calibri"/>
                <a:sym typeface="Calibri"/>
              </a:rPr>
              <a:t>SNT-TC-1A model WP</a:t>
            </a:r>
            <a:endParaRPr/>
          </a:p>
        </p:txBody>
      </p:sp>
      <p:sp>
        <p:nvSpPr>
          <p:cNvPr id="289" name="Google Shape;289;p12"/>
          <p:cNvSpPr/>
          <p:nvPr/>
        </p:nvSpPr>
        <p:spPr>
          <a:xfrm>
            <a:off x="4667250" y="2857500"/>
            <a:ext cx="2857500" cy="2362200"/>
          </a:xfrm>
          <a:prstGeom prst="roundRect">
            <a:avLst>
              <a:gd fmla="val 3226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TC model 6.1 requires sufficient education, training, and experience.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75">
              <a:solidFill>
                <a:srgbClr val="F5F8F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TC 6.3 points to tables.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75">
              <a:solidFill>
                <a:srgbClr val="F5F8F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TC advisory notes allow modified hours for limited applications with rationale.</a:t>
            </a:r>
            <a:endParaRPr/>
          </a:p>
        </p:txBody>
      </p:sp>
      <p:sp>
        <p:nvSpPr>
          <p:cNvPr id="290" name="Google Shape;290;p12"/>
          <p:cNvSpPr/>
          <p:nvPr/>
        </p:nvSpPr>
        <p:spPr>
          <a:xfrm>
            <a:off x="8229600" y="2190750"/>
            <a:ext cx="3276600" cy="3238500"/>
          </a:xfrm>
          <a:prstGeom prst="roundRect">
            <a:avLst>
              <a:gd fmla="val 2353" name="adj"/>
            </a:avLst>
          </a:prstGeom>
          <a:solidFill>
            <a:srgbClr val="0D2949"/>
          </a:solidFill>
          <a:ln cap="flat" cmpd="sng" w="9525">
            <a:solidFill>
              <a:srgbClr val="315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2"/>
          <p:cNvSpPr/>
          <p:nvPr/>
        </p:nvSpPr>
        <p:spPr>
          <a:xfrm>
            <a:off x="8439150" y="2714625"/>
            <a:ext cx="2857500" cy="28575"/>
          </a:xfrm>
          <a:prstGeom prst="roundRect">
            <a:avLst>
              <a:gd fmla="val 50000" name="adj"/>
            </a:avLst>
          </a:prstGeom>
          <a:solidFill>
            <a:srgbClr val="40D39B"/>
          </a:solidFill>
          <a:ln cap="flat" cmpd="sng" w="9525">
            <a:solidFill>
              <a:srgbClr val="40D3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2"/>
          <p:cNvSpPr/>
          <p:nvPr/>
        </p:nvSpPr>
        <p:spPr>
          <a:xfrm>
            <a:off x="8439150" y="2381250"/>
            <a:ext cx="285750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40D39B"/>
                </a:solidFill>
                <a:latin typeface="Calibri"/>
                <a:ea typeface="Calibri"/>
                <a:cs typeface="Calibri"/>
                <a:sym typeface="Calibri"/>
              </a:rPr>
              <a:t>Line-by-line difference</a:t>
            </a:r>
            <a:endParaRPr/>
          </a:p>
        </p:txBody>
      </p:sp>
      <p:sp>
        <p:nvSpPr>
          <p:cNvPr id="293" name="Google Shape;293;p12"/>
          <p:cNvSpPr/>
          <p:nvPr/>
        </p:nvSpPr>
        <p:spPr>
          <a:xfrm>
            <a:off x="8439150" y="2857500"/>
            <a:ext cx="2857500" cy="2362200"/>
          </a:xfrm>
          <a:prstGeom prst="roundRect">
            <a:avLst>
              <a:gd fmla="val 3226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CP says minimum hours are required.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75">
              <a:solidFill>
                <a:srgbClr val="F5F8F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TC model tells the employer how to document and justify the selected requirements.</a:t>
            </a:r>
            <a:endParaRPr/>
          </a:p>
        </p:txBody>
      </p:sp>
      <p:sp>
        <p:nvSpPr>
          <p:cNvPr id="294" name="Google Shape;294;p12"/>
          <p:cNvSpPr/>
          <p:nvPr/>
        </p:nvSpPr>
        <p:spPr>
          <a:xfrm>
            <a:off x="685800" y="5572125"/>
            <a:ext cx="10820400" cy="647700"/>
          </a:xfrm>
          <a:prstGeom prst="roundRect">
            <a:avLst>
              <a:gd fmla="val 11765" name="adj"/>
            </a:avLst>
          </a:prstGeom>
          <a:solidFill>
            <a:srgbClr val="09233F"/>
          </a:solidFill>
          <a:ln cap="flat" cmpd="sng" w="14275">
            <a:solidFill>
              <a:srgbClr val="F5A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2"/>
          <p:cNvSpPr/>
          <p:nvPr/>
        </p:nvSpPr>
        <p:spPr>
          <a:xfrm>
            <a:off x="876300" y="5686425"/>
            <a:ext cx="180975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rgbClr val="F5A400"/>
                </a:solidFill>
                <a:latin typeface="Calibri"/>
                <a:ea typeface="Calibri"/>
                <a:cs typeface="Calibri"/>
                <a:sym typeface="Calibri"/>
              </a:rPr>
              <a:t>TEACH</a:t>
            </a:r>
            <a:endParaRPr/>
          </a:p>
        </p:txBody>
      </p:sp>
      <p:sp>
        <p:nvSpPr>
          <p:cNvPr id="296" name="Google Shape;296;p12"/>
          <p:cNvSpPr/>
          <p:nvPr/>
        </p:nvSpPr>
        <p:spPr>
          <a:xfrm>
            <a:off x="2686050" y="5686425"/>
            <a:ext cx="8610600" cy="438150"/>
          </a:xfrm>
          <a:prstGeom prst="roundRect">
            <a:avLst>
              <a:gd fmla="val 1739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350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The difference to teach: CP minimums are a floor; TC model choices need traceability.</a:t>
            </a:r>
            <a:endParaRPr/>
          </a:p>
        </p:txBody>
      </p:sp>
      <p:sp>
        <p:nvSpPr>
          <p:cNvPr id="297" name="Google Shape;297;p12"/>
          <p:cNvSpPr/>
          <p:nvPr/>
        </p:nvSpPr>
        <p:spPr>
          <a:xfrm>
            <a:off x="685800" y="6305550"/>
            <a:ext cx="10820400" cy="14288"/>
          </a:xfrm>
          <a:prstGeom prst="roundRect">
            <a:avLst>
              <a:gd fmla="val 50000" name="adj"/>
            </a:avLst>
          </a:prstGeom>
          <a:solidFill>
            <a:srgbClr val="31506F"/>
          </a:solidFill>
          <a:ln cap="flat" cmpd="sng" w="9525">
            <a:solidFill>
              <a:srgbClr val="315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2"/>
          <p:cNvSpPr/>
          <p:nvPr/>
        </p:nvSpPr>
        <p:spPr>
          <a:xfrm>
            <a:off x="685800" y="6419850"/>
            <a:ext cx="8572500" cy="209550"/>
          </a:xfrm>
          <a:prstGeom prst="roundRect">
            <a:avLst>
              <a:gd fmla="val 36364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975">
                <a:solidFill>
                  <a:srgbClr val="7890A8"/>
                </a:solidFill>
                <a:latin typeface="Calibri"/>
                <a:ea typeface="Calibri"/>
                <a:cs typeface="Calibri"/>
                <a:sym typeface="Calibri"/>
              </a:rPr>
              <a:t>Sources: ASNT CP-189-2020 PDF and ASNT Model Written Practice based on SNT-TC-1A (2020)</a:t>
            </a:r>
            <a:endParaRPr/>
          </a:p>
        </p:txBody>
      </p:sp>
      <p:sp>
        <p:nvSpPr>
          <p:cNvPr id="299" name="Google Shape;299;p12"/>
          <p:cNvSpPr/>
          <p:nvPr/>
        </p:nvSpPr>
        <p:spPr>
          <a:xfrm>
            <a:off x="11049000" y="6419850"/>
            <a:ext cx="457200" cy="209550"/>
          </a:xfrm>
          <a:prstGeom prst="roundRect">
            <a:avLst>
              <a:gd fmla="val 36364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050">
                <a:solidFill>
                  <a:srgbClr val="7890A8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172B"/>
        </a:solidFill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3"/>
          <p:cNvSpPr/>
          <p:nvPr/>
        </p:nvSpPr>
        <p:spPr>
          <a:xfrm>
            <a:off x="685800" y="400050"/>
            <a:ext cx="495300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25">
                <a:solidFill>
                  <a:srgbClr val="F5A400"/>
                </a:solidFill>
                <a:latin typeface="Calibri"/>
                <a:ea typeface="Calibri"/>
                <a:cs typeface="Calibri"/>
                <a:sym typeface="Calibri"/>
              </a:rPr>
              <a:t>TRAINING</a:t>
            </a:r>
            <a:endParaRPr/>
          </a:p>
        </p:txBody>
      </p:sp>
      <p:sp>
        <p:nvSpPr>
          <p:cNvPr id="306" name="Google Shape;306;p13"/>
          <p:cNvSpPr/>
          <p:nvPr/>
        </p:nvSpPr>
        <p:spPr>
          <a:xfrm>
            <a:off x="685800" y="781050"/>
            <a:ext cx="838200" cy="38100"/>
          </a:xfrm>
          <a:prstGeom prst="roundRect">
            <a:avLst>
              <a:gd fmla="val 50000" name="adj"/>
            </a:avLst>
          </a:prstGeom>
          <a:solidFill>
            <a:srgbClr val="F5A400"/>
          </a:solidFill>
          <a:ln cap="flat" cmpd="sng" w="9525">
            <a:solidFill>
              <a:srgbClr val="F5A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3"/>
          <p:cNvSpPr/>
          <p:nvPr/>
        </p:nvSpPr>
        <p:spPr>
          <a:xfrm>
            <a:off x="685800" y="952500"/>
            <a:ext cx="9334500" cy="533400"/>
          </a:xfrm>
          <a:prstGeom prst="roundRect">
            <a:avLst>
              <a:gd fmla="val 14286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50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Training Programs and Instructor Control</a:t>
            </a:r>
            <a:endParaRPr/>
          </a:p>
        </p:txBody>
      </p:sp>
      <p:sp>
        <p:nvSpPr>
          <p:cNvPr id="308" name="Google Shape;308;p13"/>
          <p:cNvSpPr/>
          <p:nvPr/>
        </p:nvSpPr>
        <p:spPr>
          <a:xfrm>
            <a:off x="685800" y="1485900"/>
            <a:ext cx="8572500" cy="323850"/>
          </a:xfrm>
          <a:prstGeom prst="roundRect">
            <a:avLst>
              <a:gd fmla="val 23529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425">
                <a:solidFill>
                  <a:srgbClr val="AAB9C8"/>
                </a:solidFill>
                <a:latin typeface="Calibri"/>
                <a:ea typeface="Calibri"/>
                <a:cs typeface="Calibri"/>
                <a:sym typeface="Calibri"/>
              </a:rPr>
              <a:t>The training clause answers: who designed it, who approved it, and how do you prove completion?</a:t>
            </a:r>
            <a:endParaRPr/>
          </a:p>
        </p:txBody>
      </p:sp>
      <p:sp>
        <p:nvSpPr>
          <p:cNvPr id="309" name="Google Shape;309;p13"/>
          <p:cNvSpPr/>
          <p:nvPr/>
        </p:nvSpPr>
        <p:spPr>
          <a:xfrm>
            <a:off x="685800" y="2190750"/>
            <a:ext cx="3276600" cy="3238500"/>
          </a:xfrm>
          <a:prstGeom prst="roundRect">
            <a:avLst>
              <a:gd fmla="val 2353" name="adj"/>
            </a:avLst>
          </a:prstGeom>
          <a:solidFill>
            <a:srgbClr val="0D2949"/>
          </a:solidFill>
          <a:ln cap="flat" cmpd="sng" w="9525">
            <a:solidFill>
              <a:srgbClr val="315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3"/>
          <p:cNvSpPr/>
          <p:nvPr/>
        </p:nvSpPr>
        <p:spPr>
          <a:xfrm>
            <a:off x="895350" y="2714625"/>
            <a:ext cx="2857500" cy="28575"/>
          </a:xfrm>
          <a:prstGeom prst="roundRect">
            <a:avLst>
              <a:gd fmla="val 50000" name="adj"/>
            </a:avLst>
          </a:prstGeom>
          <a:solidFill>
            <a:srgbClr val="F5A400"/>
          </a:solidFill>
          <a:ln cap="flat" cmpd="sng" w="9525">
            <a:solidFill>
              <a:srgbClr val="F5A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3"/>
          <p:cNvSpPr/>
          <p:nvPr/>
        </p:nvSpPr>
        <p:spPr>
          <a:xfrm>
            <a:off x="895350" y="2381250"/>
            <a:ext cx="285750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F5A400"/>
                </a:solidFill>
                <a:latin typeface="Calibri"/>
                <a:ea typeface="Calibri"/>
                <a:cs typeface="Calibri"/>
                <a:sym typeface="Calibri"/>
              </a:rPr>
              <a:t>CP-189</a:t>
            </a:r>
            <a:endParaRPr/>
          </a:p>
        </p:txBody>
      </p:sp>
      <p:sp>
        <p:nvSpPr>
          <p:cNvPr id="312" name="Google Shape;312;p13"/>
          <p:cNvSpPr/>
          <p:nvPr/>
        </p:nvSpPr>
        <p:spPr>
          <a:xfrm>
            <a:off x="895350" y="2857500"/>
            <a:ext cx="2857500" cy="2362200"/>
          </a:xfrm>
          <a:prstGeom prst="roundRect">
            <a:avLst>
              <a:gd fmla="val 3226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CP 4.1 requires a Level III-approved course outline.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75">
              <a:solidFill>
                <a:srgbClr val="F5F8F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CP 4.4 sets NDT Instructor criteria and requires designation by an NDT Level III.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75">
              <a:solidFill>
                <a:srgbClr val="F5F8F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Training credit requires passing a final exam.</a:t>
            </a:r>
            <a:endParaRPr/>
          </a:p>
        </p:txBody>
      </p:sp>
      <p:sp>
        <p:nvSpPr>
          <p:cNvPr id="313" name="Google Shape;313;p13"/>
          <p:cNvSpPr/>
          <p:nvPr/>
        </p:nvSpPr>
        <p:spPr>
          <a:xfrm>
            <a:off x="4457700" y="2190750"/>
            <a:ext cx="3276600" cy="3238500"/>
          </a:xfrm>
          <a:prstGeom prst="roundRect">
            <a:avLst>
              <a:gd fmla="val 2353" name="adj"/>
            </a:avLst>
          </a:prstGeom>
          <a:solidFill>
            <a:srgbClr val="0D2949"/>
          </a:solidFill>
          <a:ln cap="flat" cmpd="sng" w="9525">
            <a:solidFill>
              <a:srgbClr val="315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3"/>
          <p:cNvSpPr/>
          <p:nvPr/>
        </p:nvSpPr>
        <p:spPr>
          <a:xfrm>
            <a:off x="4667250" y="2714625"/>
            <a:ext cx="2857500" cy="28575"/>
          </a:xfrm>
          <a:prstGeom prst="roundRect">
            <a:avLst>
              <a:gd fmla="val 50000" name="adj"/>
            </a:avLst>
          </a:prstGeom>
          <a:solidFill>
            <a:srgbClr val="45A0FF"/>
          </a:solidFill>
          <a:ln cap="flat" cmpd="sng" w="9525">
            <a:solidFill>
              <a:srgbClr val="45A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3"/>
          <p:cNvSpPr/>
          <p:nvPr/>
        </p:nvSpPr>
        <p:spPr>
          <a:xfrm>
            <a:off x="4667250" y="2381250"/>
            <a:ext cx="285750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45A0FF"/>
                </a:solidFill>
                <a:latin typeface="Calibri"/>
                <a:ea typeface="Calibri"/>
                <a:cs typeface="Calibri"/>
                <a:sym typeface="Calibri"/>
              </a:rPr>
              <a:t>SNT-TC-1A model WP</a:t>
            </a:r>
            <a:endParaRPr/>
          </a:p>
        </p:txBody>
      </p:sp>
      <p:sp>
        <p:nvSpPr>
          <p:cNvPr id="316" name="Google Shape;316;p13"/>
          <p:cNvSpPr/>
          <p:nvPr/>
        </p:nvSpPr>
        <p:spPr>
          <a:xfrm>
            <a:off x="4667250" y="2857500"/>
            <a:ext cx="2857500" cy="2362200"/>
          </a:xfrm>
          <a:prstGeom prst="roundRect">
            <a:avLst>
              <a:gd fmla="val 3226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TC model 7.1 allows instructor-led, personalized, virtual, computer-based, or web-based training.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75">
              <a:solidFill>
                <a:srgbClr val="F5F8F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All training programs are approved by the responsible NDT Level III.</a:t>
            </a:r>
            <a:endParaRPr/>
          </a:p>
        </p:txBody>
      </p:sp>
      <p:sp>
        <p:nvSpPr>
          <p:cNvPr id="317" name="Google Shape;317;p13"/>
          <p:cNvSpPr/>
          <p:nvPr/>
        </p:nvSpPr>
        <p:spPr>
          <a:xfrm>
            <a:off x="8229600" y="2190750"/>
            <a:ext cx="3276600" cy="3238500"/>
          </a:xfrm>
          <a:prstGeom prst="roundRect">
            <a:avLst>
              <a:gd fmla="val 2353" name="adj"/>
            </a:avLst>
          </a:prstGeom>
          <a:solidFill>
            <a:srgbClr val="0D2949"/>
          </a:solidFill>
          <a:ln cap="flat" cmpd="sng" w="9525">
            <a:solidFill>
              <a:srgbClr val="315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13"/>
          <p:cNvSpPr/>
          <p:nvPr/>
        </p:nvSpPr>
        <p:spPr>
          <a:xfrm>
            <a:off x="8439150" y="2714625"/>
            <a:ext cx="2857500" cy="28575"/>
          </a:xfrm>
          <a:prstGeom prst="roundRect">
            <a:avLst>
              <a:gd fmla="val 50000" name="adj"/>
            </a:avLst>
          </a:prstGeom>
          <a:solidFill>
            <a:srgbClr val="40D39B"/>
          </a:solidFill>
          <a:ln cap="flat" cmpd="sng" w="9525">
            <a:solidFill>
              <a:srgbClr val="40D3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13"/>
          <p:cNvSpPr/>
          <p:nvPr/>
        </p:nvSpPr>
        <p:spPr>
          <a:xfrm>
            <a:off x="8439150" y="2381250"/>
            <a:ext cx="285750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40D39B"/>
                </a:solidFill>
                <a:latin typeface="Calibri"/>
                <a:ea typeface="Calibri"/>
                <a:cs typeface="Calibri"/>
                <a:sym typeface="Calibri"/>
              </a:rPr>
              <a:t>Line-by-line difference</a:t>
            </a:r>
            <a:endParaRPr/>
          </a:p>
        </p:txBody>
      </p:sp>
      <p:sp>
        <p:nvSpPr>
          <p:cNvPr id="320" name="Google Shape;320;p13"/>
          <p:cNvSpPr/>
          <p:nvPr/>
        </p:nvSpPr>
        <p:spPr>
          <a:xfrm>
            <a:off x="8439150" y="2857500"/>
            <a:ext cx="2857500" cy="2362200"/>
          </a:xfrm>
          <a:prstGeom prst="roundRect">
            <a:avLst>
              <a:gd fmla="val 3226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CP defines who may be an instructor.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75">
              <a:solidFill>
                <a:srgbClr val="F5F8F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TC model focuses on the employer's approved training program and purchased training services.</a:t>
            </a:r>
            <a:endParaRPr/>
          </a:p>
        </p:txBody>
      </p:sp>
      <p:sp>
        <p:nvSpPr>
          <p:cNvPr id="321" name="Google Shape;321;p13"/>
          <p:cNvSpPr/>
          <p:nvPr/>
        </p:nvSpPr>
        <p:spPr>
          <a:xfrm>
            <a:off x="685800" y="5572125"/>
            <a:ext cx="10820400" cy="647700"/>
          </a:xfrm>
          <a:prstGeom prst="roundRect">
            <a:avLst>
              <a:gd fmla="val 11765" name="adj"/>
            </a:avLst>
          </a:prstGeom>
          <a:solidFill>
            <a:srgbClr val="09233F"/>
          </a:solidFill>
          <a:ln cap="flat" cmpd="sng" w="14275">
            <a:solidFill>
              <a:srgbClr val="F5A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13"/>
          <p:cNvSpPr/>
          <p:nvPr/>
        </p:nvSpPr>
        <p:spPr>
          <a:xfrm>
            <a:off x="876300" y="5686425"/>
            <a:ext cx="180975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rgbClr val="F5A400"/>
                </a:solidFill>
                <a:latin typeface="Calibri"/>
                <a:ea typeface="Calibri"/>
                <a:cs typeface="Calibri"/>
                <a:sym typeface="Calibri"/>
              </a:rPr>
              <a:t>TEACH</a:t>
            </a:r>
            <a:endParaRPr/>
          </a:p>
        </p:txBody>
      </p:sp>
      <p:sp>
        <p:nvSpPr>
          <p:cNvPr id="323" name="Google Shape;323;p13"/>
          <p:cNvSpPr/>
          <p:nvPr/>
        </p:nvSpPr>
        <p:spPr>
          <a:xfrm>
            <a:off x="2686050" y="5686425"/>
            <a:ext cx="8610600" cy="438150"/>
          </a:xfrm>
          <a:prstGeom prst="roundRect">
            <a:avLst>
              <a:gd fmla="val 1739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350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Ask for the course outline, approval, instructor designation, attendance/hours, and training exam result.</a:t>
            </a:r>
            <a:endParaRPr/>
          </a:p>
        </p:txBody>
      </p:sp>
      <p:sp>
        <p:nvSpPr>
          <p:cNvPr id="324" name="Google Shape;324;p13"/>
          <p:cNvSpPr/>
          <p:nvPr/>
        </p:nvSpPr>
        <p:spPr>
          <a:xfrm>
            <a:off x="685800" y="6305550"/>
            <a:ext cx="10820400" cy="14288"/>
          </a:xfrm>
          <a:prstGeom prst="roundRect">
            <a:avLst>
              <a:gd fmla="val 50000" name="adj"/>
            </a:avLst>
          </a:prstGeom>
          <a:solidFill>
            <a:srgbClr val="31506F"/>
          </a:solidFill>
          <a:ln cap="flat" cmpd="sng" w="9525">
            <a:solidFill>
              <a:srgbClr val="315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3"/>
          <p:cNvSpPr/>
          <p:nvPr/>
        </p:nvSpPr>
        <p:spPr>
          <a:xfrm>
            <a:off x="685800" y="6419850"/>
            <a:ext cx="8572500" cy="209550"/>
          </a:xfrm>
          <a:prstGeom prst="roundRect">
            <a:avLst>
              <a:gd fmla="val 36364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975">
                <a:solidFill>
                  <a:srgbClr val="7890A8"/>
                </a:solidFill>
                <a:latin typeface="Calibri"/>
                <a:ea typeface="Calibri"/>
                <a:cs typeface="Calibri"/>
                <a:sym typeface="Calibri"/>
              </a:rPr>
              <a:t>Sources: ASNT CP-189-2020 PDF and ASNT Model Written Practice based on SNT-TC-1A (2020)</a:t>
            </a:r>
            <a:endParaRPr/>
          </a:p>
        </p:txBody>
      </p:sp>
      <p:sp>
        <p:nvSpPr>
          <p:cNvPr id="326" name="Google Shape;326;p13"/>
          <p:cNvSpPr/>
          <p:nvPr/>
        </p:nvSpPr>
        <p:spPr>
          <a:xfrm>
            <a:off x="11049000" y="6419850"/>
            <a:ext cx="457200" cy="209550"/>
          </a:xfrm>
          <a:prstGeom prst="roundRect">
            <a:avLst>
              <a:gd fmla="val 36364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050">
                <a:solidFill>
                  <a:srgbClr val="7890A8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172B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/>
          <p:nvPr/>
        </p:nvSpPr>
        <p:spPr>
          <a:xfrm>
            <a:off x="685800" y="400050"/>
            <a:ext cx="495300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25">
                <a:solidFill>
                  <a:srgbClr val="F5A400"/>
                </a:solidFill>
                <a:latin typeface="Calibri"/>
                <a:ea typeface="Calibri"/>
                <a:cs typeface="Calibri"/>
                <a:sym typeface="Calibri"/>
              </a:rPr>
              <a:t>EXAMS</a:t>
            </a:r>
            <a:endParaRPr/>
          </a:p>
        </p:txBody>
      </p:sp>
      <p:sp>
        <p:nvSpPr>
          <p:cNvPr id="333" name="Google Shape;333;p14"/>
          <p:cNvSpPr/>
          <p:nvPr/>
        </p:nvSpPr>
        <p:spPr>
          <a:xfrm>
            <a:off x="685800" y="781050"/>
            <a:ext cx="838200" cy="38100"/>
          </a:xfrm>
          <a:prstGeom prst="roundRect">
            <a:avLst>
              <a:gd fmla="val 50000" name="adj"/>
            </a:avLst>
          </a:prstGeom>
          <a:solidFill>
            <a:srgbClr val="F5A400"/>
          </a:solidFill>
          <a:ln cap="flat" cmpd="sng" w="9525">
            <a:solidFill>
              <a:srgbClr val="F5A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14"/>
          <p:cNvSpPr/>
          <p:nvPr/>
        </p:nvSpPr>
        <p:spPr>
          <a:xfrm>
            <a:off x="685800" y="952500"/>
            <a:ext cx="9334500" cy="533400"/>
          </a:xfrm>
          <a:prstGeom prst="roundRect">
            <a:avLst>
              <a:gd fmla="val 14286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50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Vision Examination</a:t>
            </a:r>
            <a:endParaRPr/>
          </a:p>
        </p:txBody>
      </p:sp>
      <p:sp>
        <p:nvSpPr>
          <p:cNvPr id="335" name="Google Shape;335;p14"/>
          <p:cNvSpPr/>
          <p:nvPr/>
        </p:nvSpPr>
        <p:spPr>
          <a:xfrm>
            <a:off x="685800" y="1485900"/>
            <a:ext cx="8572500" cy="323850"/>
          </a:xfrm>
          <a:prstGeom prst="roundRect">
            <a:avLst>
              <a:gd fmla="val 23529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425">
                <a:solidFill>
                  <a:srgbClr val="AAB9C8"/>
                </a:solidFill>
                <a:latin typeface="Calibri"/>
                <a:ea typeface="Calibri"/>
                <a:cs typeface="Calibri"/>
                <a:sym typeface="Calibri"/>
              </a:rPr>
              <a:t>Vision looks small on paper, but it often controls whether certification is active today.</a:t>
            </a:r>
            <a:endParaRPr/>
          </a:p>
        </p:txBody>
      </p:sp>
      <p:sp>
        <p:nvSpPr>
          <p:cNvPr id="336" name="Google Shape;336;p14"/>
          <p:cNvSpPr/>
          <p:nvPr/>
        </p:nvSpPr>
        <p:spPr>
          <a:xfrm>
            <a:off x="685800" y="2190750"/>
            <a:ext cx="3276600" cy="3238500"/>
          </a:xfrm>
          <a:prstGeom prst="roundRect">
            <a:avLst>
              <a:gd fmla="val 2353" name="adj"/>
            </a:avLst>
          </a:prstGeom>
          <a:solidFill>
            <a:srgbClr val="0D2949"/>
          </a:solidFill>
          <a:ln cap="flat" cmpd="sng" w="9525">
            <a:solidFill>
              <a:srgbClr val="315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4"/>
          <p:cNvSpPr/>
          <p:nvPr/>
        </p:nvSpPr>
        <p:spPr>
          <a:xfrm>
            <a:off x="895350" y="2714625"/>
            <a:ext cx="2857500" cy="28575"/>
          </a:xfrm>
          <a:prstGeom prst="roundRect">
            <a:avLst>
              <a:gd fmla="val 50000" name="adj"/>
            </a:avLst>
          </a:prstGeom>
          <a:solidFill>
            <a:srgbClr val="F5A400"/>
          </a:solidFill>
          <a:ln cap="flat" cmpd="sng" w="9525">
            <a:solidFill>
              <a:srgbClr val="F5A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14"/>
          <p:cNvSpPr/>
          <p:nvPr/>
        </p:nvSpPr>
        <p:spPr>
          <a:xfrm>
            <a:off x="895350" y="2381250"/>
            <a:ext cx="285750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F5A400"/>
                </a:solidFill>
                <a:latin typeface="Calibri"/>
                <a:ea typeface="Calibri"/>
                <a:cs typeface="Calibri"/>
                <a:sym typeface="Calibri"/>
              </a:rPr>
              <a:t>CP-189</a:t>
            </a:r>
            <a:endParaRPr/>
          </a:p>
        </p:txBody>
      </p:sp>
      <p:sp>
        <p:nvSpPr>
          <p:cNvPr id="339" name="Google Shape;339;p14"/>
          <p:cNvSpPr/>
          <p:nvPr/>
        </p:nvSpPr>
        <p:spPr>
          <a:xfrm>
            <a:off x="895350" y="2857500"/>
            <a:ext cx="2857500" cy="2362200"/>
          </a:xfrm>
          <a:prstGeom prst="roundRect">
            <a:avLst>
              <a:gd fmla="val 3226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CP 6.1.1 requires near-distance acuity equivalent to Jaeger J-1.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75">
              <a:solidFill>
                <a:srgbClr val="F5F8F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CP 6.1.3: vision annually; color differentiation at each recertification.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75">
              <a:solidFill>
                <a:srgbClr val="F5F8F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CP 6.1.4: approved procedure/personnel.</a:t>
            </a:r>
            <a:endParaRPr/>
          </a:p>
        </p:txBody>
      </p:sp>
      <p:sp>
        <p:nvSpPr>
          <p:cNvPr id="340" name="Google Shape;340;p14"/>
          <p:cNvSpPr/>
          <p:nvPr/>
        </p:nvSpPr>
        <p:spPr>
          <a:xfrm>
            <a:off x="4457700" y="2190750"/>
            <a:ext cx="3276600" cy="3238500"/>
          </a:xfrm>
          <a:prstGeom prst="roundRect">
            <a:avLst>
              <a:gd fmla="val 2353" name="adj"/>
            </a:avLst>
          </a:prstGeom>
          <a:solidFill>
            <a:srgbClr val="0D2949"/>
          </a:solidFill>
          <a:ln cap="flat" cmpd="sng" w="9525">
            <a:solidFill>
              <a:srgbClr val="315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14"/>
          <p:cNvSpPr/>
          <p:nvPr/>
        </p:nvSpPr>
        <p:spPr>
          <a:xfrm>
            <a:off x="4667250" y="2714625"/>
            <a:ext cx="2857500" cy="28575"/>
          </a:xfrm>
          <a:prstGeom prst="roundRect">
            <a:avLst>
              <a:gd fmla="val 50000" name="adj"/>
            </a:avLst>
          </a:prstGeom>
          <a:solidFill>
            <a:srgbClr val="45A0FF"/>
          </a:solidFill>
          <a:ln cap="flat" cmpd="sng" w="9525">
            <a:solidFill>
              <a:srgbClr val="45A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14"/>
          <p:cNvSpPr/>
          <p:nvPr/>
        </p:nvSpPr>
        <p:spPr>
          <a:xfrm>
            <a:off x="4667250" y="2381250"/>
            <a:ext cx="285750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45A0FF"/>
                </a:solidFill>
                <a:latin typeface="Calibri"/>
                <a:ea typeface="Calibri"/>
                <a:cs typeface="Calibri"/>
                <a:sym typeface="Calibri"/>
              </a:rPr>
              <a:t>SNT-TC-1A model WP</a:t>
            </a:r>
            <a:endParaRPr/>
          </a:p>
        </p:txBody>
      </p:sp>
      <p:sp>
        <p:nvSpPr>
          <p:cNvPr id="343" name="Google Shape;343;p14"/>
          <p:cNvSpPr/>
          <p:nvPr/>
        </p:nvSpPr>
        <p:spPr>
          <a:xfrm>
            <a:off x="4667250" y="2857500"/>
            <a:ext cx="2857500" cy="2362200"/>
          </a:xfrm>
          <a:prstGeom prst="roundRect">
            <a:avLst>
              <a:gd fmla="val 3226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TC model 8.2.1 uses Jaeger Number 2 or equivalent unless the employer inserts another test.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75">
              <a:solidFill>
                <a:srgbClr val="F5F8F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TC 8.2.2: color contrast at initial certification and five-year intervals.</a:t>
            </a:r>
            <a:endParaRPr/>
          </a:p>
        </p:txBody>
      </p:sp>
      <p:sp>
        <p:nvSpPr>
          <p:cNvPr id="344" name="Google Shape;344;p14"/>
          <p:cNvSpPr/>
          <p:nvPr/>
        </p:nvSpPr>
        <p:spPr>
          <a:xfrm>
            <a:off x="8229600" y="2190750"/>
            <a:ext cx="3276600" cy="3238500"/>
          </a:xfrm>
          <a:prstGeom prst="roundRect">
            <a:avLst>
              <a:gd fmla="val 2353" name="adj"/>
            </a:avLst>
          </a:prstGeom>
          <a:solidFill>
            <a:srgbClr val="0D2949"/>
          </a:solidFill>
          <a:ln cap="flat" cmpd="sng" w="9525">
            <a:solidFill>
              <a:srgbClr val="315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14"/>
          <p:cNvSpPr/>
          <p:nvPr/>
        </p:nvSpPr>
        <p:spPr>
          <a:xfrm>
            <a:off x="8439150" y="2714625"/>
            <a:ext cx="2857500" cy="28575"/>
          </a:xfrm>
          <a:prstGeom prst="roundRect">
            <a:avLst>
              <a:gd fmla="val 50000" name="adj"/>
            </a:avLst>
          </a:prstGeom>
          <a:solidFill>
            <a:srgbClr val="40D39B"/>
          </a:solidFill>
          <a:ln cap="flat" cmpd="sng" w="9525">
            <a:solidFill>
              <a:srgbClr val="40D3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14"/>
          <p:cNvSpPr/>
          <p:nvPr/>
        </p:nvSpPr>
        <p:spPr>
          <a:xfrm>
            <a:off x="8439150" y="2381250"/>
            <a:ext cx="285750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40D39B"/>
                </a:solidFill>
                <a:latin typeface="Calibri"/>
                <a:ea typeface="Calibri"/>
                <a:cs typeface="Calibri"/>
                <a:sym typeface="Calibri"/>
              </a:rPr>
              <a:t>Line-by-line difference</a:t>
            </a:r>
            <a:endParaRPr/>
          </a:p>
        </p:txBody>
      </p:sp>
      <p:sp>
        <p:nvSpPr>
          <p:cNvPr id="347" name="Google Shape;347;p14"/>
          <p:cNvSpPr/>
          <p:nvPr/>
        </p:nvSpPr>
        <p:spPr>
          <a:xfrm>
            <a:off x="8439150" y="2857500"/>
            <a:ext cx="2857500" cy="2362200"/>
          </a:xfrm>
          <a:prstGeom prst="roundRect">
            <a:avLst>
              <a:gd fmla="val 3226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CP is stricter on near vision in the provided text.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75">
              <a:solidFill>
                <a:srgbClr val="F5F8F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TC model gives employer insert points and a different color interval in the model wording.</a:t>
            </a:r>
            <a:endParaRPr/>
          </a:p>
        </p:txBody>
      </p:sp>
      <p:sp>
        <p:nvSpPr>
          <p:cNvPr id="348" name="Google Shape;348;p14"/>
          <p:cNvSpPr/>
          <p:nvPr/>
        </p:nvSpPr>
        <p:spPr>
          <a:xfrm>
            <a:off x="685800" y="5572125"/>
            <a:ext cx="10820400" cy="647700"/>
          </a:xfrm>
          <a:prstGeom prst="roundRect">
            <a:avLst>
              <a:gd fmla="val 11765" name="adj"/>
            </a:avLst>
          </a:prstGeom>
          <a:solidFill>
            <a:srgbClr val="09233F"/>
          </a:solidFill>
          <a:ln cap="flat" cmpd="sng" w="14275">
            <a:solidFill>
              <a:srgbClr val="F5A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14"/>
          <p:cNvSpPr/>
          <p:nvPr/>
        </p:nvSpPr>
        <p:spPr>
          <a:xfrm>
            <a:off x="876300" y="5686425"/>
            <a:ext cx="180975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rgbClr val="F5A400"/>
                </a:solidFill>
                <a:latin typeface="Calibri"/>
                <a:ea typeface="Calibri"/>
                <a:cs typeface="Calibri"/>
                <a:sym typeface="Calibri"/>
              </a:rPr>
              <a:t>TEACH</a:t>
            </a:r>
            <a:endParaRPr/>
          </a:p>
        </p:txBody>
      </p:sp>
      <p:sp>
        <p:nvSpPr>
          <p:cNvPr id="350" name="Google Shape;350;p14"/>
          <p:cNvSpPr/>
          <p:nvPr/>
        </p:nvSpPr>
        <p:spPr>
          <a:xfrm>
            <a:off x="2686050" y="5686425"/>
            <a:ext cx="8610600" cy="438150"/>
          </a:xfrm>
          <a:prstGeom prst="roundRect">
            <a:avLst>
              <a:gd fmla="val 1739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350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For CP-189 work, do not assume a TC-1A vision line is automatically strict enough.</a:t>
            </a:r>
            <a:endParaRPr/>
          </a:p>
        </p:txBody>
      </p:sp>
      <p:sp>
        <p:nvSpPr>
          <p:cNvPr id="351" name="Google Shape;351;p14"/>
          <p:cNvSpPr/>
          <p:nvPr/>
        </p:nvSpPr>
        <p:spPr>
          <a:xfrm>
            <a:off x="685800" y="6305550"/>
            <a:ext cx="10820400" cy="14288"/>
          </a:xfrm>
          <a:prstGeom prst="roundRect">
            <a:avLst>
              <a:gd fmla="val 50000" name="adj"/>
            </a:avLst>
          </a:prstGeom>
          <a:solidFill>
            <a:srgbClr val="31506F"/>
          </a:solidFill>
          <a:ln cap="flat" cmpd="sng" w="9525">
            <a:solidFill>
              <a:srgbClr val="315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14"/>
          <p:cNvSpPr/>
          <p:nvPr/>
        </p:nvSpPr>
        <p:spPr>
          <a:xfrm>
            <a:off x="685800" y="6419850"/>
            <a:ext cx="8572500" cy="209550"/>
          </a:xfrm>
          <a:prstGeom prst="roundRect">
            <a:avLst>
              <a:gd fmla="val 36364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975">
                <a:solidFill>
                  <a:srgbClr val="7890A8"/>
                </a:solidFill>
                <a:latin typeface="Calibri"/>
                <a:ea typeface="Calibri"/>
                <a:cs typeface="Calibri"/>
                <a:sym typeface="Calibri"/>
              </a:rPr>
              <a:t>Sources: ASNT CP-189-2020 PDF and ASNT Model Written Practice based on SNT-TC-1A (2020)</a:t>
            </a:r>
            <a:endParaRPr/>
          </a:p>
        </p:txBody>
      </p:sp>
      <p:sp>
        <p:nvSpPr>
          <p:cNvPr id="353" name="Google Shape;353;p14"/>
          <p:cNvSpPr/>
          <p:nvPr/>
        </p:nvSpPr>
        <p:spPr>
          <a:xfrm>
            <a:off x="11049000" y="6419850"/>
            <a:ext cx="457200" cy="209550"/>
          </a:xfrm>
          <a:prstGeom prst="roundRect">
            <a:avLst>
              <a:gd fmla="val 36364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050">
                <a:solidFill>
                  <a:srgbClr val="7890A8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172B"/>
        </a:solidFill>
      </p:bgPr>
    </p:bg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5"/>
          <p:cNvSpPr/>
          <p:nvPr/>
        </p:nvSpPr>
        <p:spPr>
          <a:xfrm>
            <a:off x="685800" y="400050"/>
            <a:ext cx="495300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25">
                <a:solidFill>
                  <a:srgbClr val="F5A400"/>
                </a:solidFill>
                <a:latin typeface="Calibri"/>
                <a:ea typeface="Calibri"/>
                <a:cs typeface="Calibri"/>
                <a:sym typeface="Calibri"/>
              </a:rPr>
              <a:t>EXAMS</a:t>
            </a:r>
            <a:endParaRPr/>
          </a:p>
        </p:txBody>
      </p:sp>
      <p:sp>
        <p:nvSpPr>
          <p:cNvPr id="360" name="Google Shape;360;p15"/>
          <p:cNvSpPr/>
          <p:nvPr/>
        </p:nvSpPr>
        <p:spPr>
          <a:xfrm>
            <a:off x="685800" y="781050"/>
            <a:ext cx="838200" cy="38100"/>
          </a:xfrm>
          <a:prstGeom prst="roundRect">
            <a:avLst>
              <a:gd fmla="val 50000" name="adj"/>
            </a:avLst>
          </a:prstGeom>
          <a:solidFill>
            <a:srgbClr val="F5A400"/>
          </a:solidFill>
          <a:ln cap="flat" cmpd="sng" w="9525">
            <a:solidFill>
              <a:srgbClr val="F5A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15"/>
          <p:cNvSpPr/>
          <p:nvPr/>
        </p:nvSpPr>
        <p:spPr>
          <a:xfrm>
            <a:off x="685800" y="952500"/>
            <a:ext cx="9334500" cy="533400"/>
          </a:xfrm>
          <a:prstGeom prst="roundRect">
            <a:avLst>
              <a:gd fmla="val 14286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50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Written Exams: General and Specific</a:t>
            </a:r>
            <a:endParaRPr/>
          </a:p>
        </p:txBody>
      </p:sp>
      <p:sp>
        <p:nvSpPr>
          <p:cNvPr id="362" name="Google Shape;362;p15"/>
          <p:cNvSpPr/>
          <p:nvPr/>
        </p:nvSpPr>
        <p:spPr>
          <a:xfrm>
            <a:off x="685800" y="1485900"/>
            <a:ext cx="8572500" cy="323850"/>
          </a:xfrm>
          <a:prstGeom prst="roundRect">
            <a:avLst>
              <a:gd fmla="val 23529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425">
                <a:solidFill>
                  <a:srgbClr val="AAB9C8"/>
                </a:solidFill>
                <a:latin typeface="Calibri"/>
                <a:ea typeface="Calibri"/>
                <a:cs typeface="Calibri"/>
                <a:sym typeface="Calibri"/>
              </a:rPr>
              <a:t>General tests method knowledge; specific tests employer work.</a:t>
            </a:r>
            <a:endParaRPr/>
          </a:p>
        </p:txBody>
      </p:sp>
      <p:sp>
        <p:nvSpPr>
          <p:cNvPr id="363" name="Google Shape;363;p15"/>
          <p:cNvSpPr/>
          <p:nvPr/>
        </p:nvSpPr>
        <p:spPr>
          <a:xfrm>
            <a:off x="685800" y="2190750"/>
            <a:ext cx="3276600" cy="3238500"/>
          </a:xfrm>
          <a:prstGeom prst="roundRect">
            <a:avLst>
              <a:gd fmla="val 2353" name="adj"/>
            </a:avLst>
          </a:prstGeom>
          <a:solidFill>
            <a:srgbClr val="0D2949"/>
          </a:solidFill>
          <a:ln cap="flat" cmpd="sng" w="9525">
            <a:solidFill>
              <a:srgbClr val="315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15"/>
          <p:cNvSpPr/>
          <p:nvPr/>
        </p:nvSpPr>
        <p:spPr>
          <a:xfrm>
            <a:off x="895350" y="2714625"/>
            <a:ext cx="2857500" cy="28575"/>
          </a:xfrm>
          <a:prstGeom prst="roundRect">
            <a:avLst>
              <a:gd fmla="val 50000" name="adj"/>
            </a:avLst>
          </a:prstGeom>
          <a:solidFill>
            <a:srgbClr val="F5A400"/>
          </a:solidFill>
          <a:ln cap="flat" cmpd="sng" w="9525">
            <a:solidFill>
              <a:srgbClr val="F5A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15"/>
          <p:cNvSpPr/>
          <p:nvPr/>
        </p:nvSpPr>
        <p:spPr>
          <a:xfrm>
            <a:off x="895350" y="2381250"/>
            <a:ext cx="285750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F5A400"/>
                </a:solidFill>
                <a:latin typeface="Calibri"/>
                <a:ea typeface="Calibri"/>
                <a:cs typeface="Calibri"/>
                <a:sym typeface="Calibri"/>
              </a:rPr>
              <a:t>CP-189</a:t>
            </a:r>
            <a:endParaRPr/>
          </a:p>
        </p:txBody>
      </p:sp>
      <p:sp>
        <p:nvSpPr>
          <p:cNvPr id="366" name="Google Shape;366;p15"/>
          <p:cNvSpPr/>
          <p:nvPr/>
        </p:nvSpPr>
        <p:spPr>
          <a:xfrm>
            <a:off x="895350" y="2857500"/>
            <a:ext cx="2857500" cy="2362200"/>
          </a:xfrm>
          <a:prstGeom prst="roundRect">
            <a:avLst>
              <a:gd fmla="val 3226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CP 6.3.1: general exam is closed book and based on CP-105 body of knowledge.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75">
              <a:solidFill>
                <a:srgbClr val="F5F8F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CP 6.3.2: specific exam addresses employer equipment, procedures, and techniques.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75">
              <a:solidFill>
                <a:srgbClr val="F5F8F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Table 1 gives minimum question counts.</a:t>
            </a:r>
            <a:endParaRPr/>
          </a:p>
        </p:txBody>
      </p:sp>
      <p:sp>
        <p:nvSpPr>
          <p:cNvPr id="367" name="Google Shape;367;p15"/>
          <p:cNvSpPr/>
          <p:nvPr/>
        </p:nvSpPr>
        <p:spPr>
          <a:xfrm>
            <a:off x="4457700" y="2190750"/>
            <a:ext cx="3276600" cy="3238500"/>
          </a:xfrm>
          <a:prstGeom prst="roundRect">
            <a:avLst>
              <a:gd fmla="val 2353" name="adj"/>
            </a:avLst>
          </a:prstGeom>
          <a:solidFill>
            <a:srgbClr val="0D2949"/>
          </a:solidFill>
          <a:ln cap="flat" cmpd="sng" w="9525">
            <a:solidFill>
              <a:srgbClr val="315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15"/>
          <p:cNvSpPr/>
          <p:nvPr/>
        </p:nvSpPr>
        <p:spPr>
          <a:xfrm>
            <a:off x="4667250" y="2714625"/>
            <a:ext cx="2857500" cy="28575"/>
          </a:xfrm>
          <a:prstGeom prst="roundRect">
            <a:avLst>
              <a:gd fmla="val 50000" name="adj"/>
            </a:avLst>
          </a:prstGeom>
          <a:solidFill>
            <a:srgbClr val="45A0FF"/>
          </a:solidFill>
          <a:ln cap="flat" cmpd="sng" w="9525">
            <a:solidFill>
              <a:srgbClr val="45A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15"/>
          <p:cNvSpPr/>
          <p:nvPr/>
        </p:nvSpPr>
        <p:spPr>
          <a:xfrm>
            <a:off x="4667250" y="2381250"/>
            <a:ext cx="285750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45A0FF"/>
                </a:solidFill>
                <a:latin typeface="Calibri"/>
                <a:ea typeface="Calibri"/>
                <a:cs typeface="Calibri"/>
                <a:sym typeface="Calibri"/>
              </a:rPr>
              <a:t>SNT-TC-1A model WP</a:t>
            </a:r>
            <a:endParaRPr/>
          </a:p>
        </p:txBody>
      </p:sp>
      <p:sp>
        <p:nvSpPr>
          <p:cNvPr id="370" name="Google Shape;370;p15"/>
          <p:cNvSpPr/>
          <p:nvPr/>
        </p:nvSpPr>
        <p:spPr>
          <a:xfrm>
            <a:off x="4667250" y="2857500"/>
            <a:ext cx="2857500" cy="2362200"/>
          </a:xfrm>
          <a:prstGeom prst="roundRect">
            <a:avLst>
              <a:gd fmla="val 3226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TC model 8.3: general exams address basic principles.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75">
              <a:solidFill>
                <a:srgbClr val="F5F8F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TC 8.4: specific exams address company equipment, procedures, codes, and acceptance criteria.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75">
              <a:solidFill>
                <a:srgbClr val="F5F8F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Table 3 is filled from SNT-TC-1A.</a:t>
            </a:r>
            <a:endParaRPr/>
          </a:p>
        </p:txBody>
      </p:sp>
      <p:sp>
        <p:nvSpPr>
          <p:cNvPr id="371" name="Google Shape;371;p15"/>
          <p:cNvSpPr/>
          <p:nvPr/>
        </p:nvSpPr>
        <p:spPr>
          <a:xfrm>
            <a:off x="8229600" y="2190750"/>
            <a:ext cx="3276600" cy="3238500"/>
          </a:xfrm>
          <a:prstGeom prst="roundRect">
            <a:avLst>
              <a:gd fmla="val 2353" name="adj"/>
            </a:avLst>
          </a:prstGeom>
          <a:solidFill>
            <a:srgbClr val="0D2949"/>
          </a:solidFill>
          <a:ln cap="flat" cmpd="sng" w="9525">
            <a:solidFill>
              <a:srgbClr val="315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15"/>
          <p:cNvSpPr/>
          <p:nvPr/>
        </p:nvSpPr>
        <p:spPr>
          <a:xfrm>
            <a:off x="8439150" y="2714625"/>
            <a:ext cx="2857500" cy="28575"/>
          </a:xfrm>
          <a:prstGeom prst="roundRect">
            <a:avLst>
              <a:gd fmla="val 50000" name="adj"/>
            </a:avLst>
          </a:prstGeom>
          <a:solidFill>
            <a:srgbClr val="40D39B"/>
          </a:solidFill>
          <a:ln cap="flat" cmpd="sng" w="9525">
            <a:solidFill>
              <a:srgbClr val="40D3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15"/>
          <p:cNvSpPr/>
          <p:nvPr/>
        </p:nvSpPr>
        <p:spPr>
          <a:xfrm>
            <a:off x="8439150" y="2381250"/>
            <a:ext cx="285750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40D39B"/>
                </a:solidFill>
                <a:latin typeface="Calibri"/>
                <a:ea typeface="Calibri"/>
                <a:cs typeface="Calibri"/>
                <a:sym typeface="Calibri"/>
              </a:rPr>
              <a:t>Line-by-line difference</a:t>
            </a:r>
            <a:endParaRPr/>
          </a:p>
        </p:txBody>
      </p:sp>
      <p:sp>
        <p:nvSpPr>
          <p:cNvPr id="374" name="Google Shape;374;p15"/>
          <p:cNvSpPr/>
          <p:nvPr/>
        </p:nvSpPr>
        <p:spPr>
          <a:xfrm>
            <a:off x="8439150" y="2857500"/>
            <a:ext cx="2857500" cy="2362200"/>
          </a:xfrm>
          <a:prstGeom prst="roundRect">
            <a:avLst>
              <a:gd fmla="val 3226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Both use general and specific exams.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75">
              <a:solidFill>
                <a:srgbClr val="F5F8F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CP embeds a fixed question table.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75">
              <a:solidFill>
                <a:srgbClr val="F5F8F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TC model warns ASNT Q&amp;A examples should not be used verbatim.</a:t>
            </a:r>
            <a:endParaRPr/>
          </a:p>
        </p:txBody>
      </p:sp>
      <p:sp>
        <p:nvSpPr>
          <p:cNvPr id="375" name="Google Shape;375;p15"/>
          <p:cNvSpPr/>
          <p:nvPr/>
        </p:nvSpPr>
        <p:spPr>
          <a:xfrm>
            <a:off x="685800" y="5572125"/>
            <a:ext cx="10820400" cy="647700"/>
          </a:xfrm>
          <a:prstGeom prst="roundRect">
            <a:avLst>
              <a:gd fmla="val 11765" name="adj"/>
            </a:avLst>
          </a:prstGeom>
          <a:solidFill>
            <a:srgbClr val="09233F"/>
          </a:solidFill>
          <a:ln cap="flat" cmpd="sng" w="14275">
            <a:solidFill>
              <a:srgbClr val="F5A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15"/>
          <p:cNvSpPr/>
          <p:nvPr/>
        </p:nvSpPr>
        <p:spPr>
          <a:xfrm>
            <a:off x="876300" y="5686425"/>
            <a:ext cx="180975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rgbClr val="F5A400"/>
                </a:solidFill>
                <a:latin typeface="Calibri"/>
                <a:ea typeface="Calibri"/>
                <a:cs typeface="Calibri"/>
                <a:sym typeface="Calibri"/>
              </a:rPr>
              <a:t>TEACH</a:t>
            </a:r>
            <a:endParaRPr/>
          </a:p>
        </p:txBody>
      </p:sp>
      <p:sp>
        <p:nvSpPr>
          <p:cNvPr id="377" name="Google Shape;377;p15"/>
          <p:cNvSpPr/>
          <p:nvPr/>
        </p:nvSpPr>
        <p:spPr>
          <a:xfrm>
            <a:off x="2686050" y="5686425"/>
            <a:ext cx="8610600" cy="438150"/>
          </a:xfrm>
          <a:prstGeom prst="roundRect">
            <a:avLst>
              <a:gd fmla="val 1739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350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A good comparison asks whether the question bank matches the work actually being certified.</a:t>
            </a:r>
            <a:endParaRPr/>
          </a:p>
        </p:txBody>
      </p:sp>
      <p:sp>
        <p:nvSpPr>
          <p:cNvPr id="378" name="Google Shape;378;p15"/>
          <p:cNvSpPr/>
          <p:nvPr/>
        </p:nvSpPr>
        <p:spPr>
          <a:xfrm>
            <a:off x="685800" y="6305550"/>
            <a:ext cx="10820400" cy="14288"/>
          </a:xfrm>
          <a:prstGeom prst="roundRect">
            <a:avLst>
              <a:gd fmla="val 50000" name="adj"/>
            </a:avLst>
          </a:prstGeom>
          <a:solidFill>
            <a:srgbClr val="31506F"/>
          </a:solidFill>
          <a:ln cap="flat" cmpd="sng" w="9525">
            <a:solidFill>
              <a:srgbClr val="315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15"/>
          <p:cNvSpPr/>
          <p:nvPr/>
        </p:nvSpPr>
        <p:spPr>
          <a:xfrm>
            <a:off x="685800" y="6419850"/>
            <a:ext cx="8572500" cy="209550"/>
          </a:xfrm>
          <a:prstGeom prst="roundRect">
            <a:avLst>
              <a:gd fmla="val 36364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975">
                <a:solidFill>
                  <a:srgbClr val="7890A8"/>
                </a:solidFill>
                <a:latin typeface="Calibri"/>
                <a:ea typeface="Calibri"/>
                <a:cs typeface="Calibri"/>
                <a:sym typeface="Calibri"/>
              </a:rPr>
              <a:t>Sources: ASNT CP-189-2020 PDF and ASNT Model Written Practice based on SNT-TC-1A (2020)</a:t>
            </a:r>
            <a:endParaRPr/>
          </a:p>
        </p:txBody>
      </p:sp>
      <p:sp>
        <p:nvSpPr>
          <p:cNvPr id="380" name="Google Shape;380;p15"/>
          <p:cNvSpPr/>
          <p:nvPr/>
        </p:nvSpPr>
        <p:spPr>
          <a:xfrm>
            <a:off x="11049000" y="6419850"/>
            <a:ext cx="457200" cy="209550"/>
          </a:xfrm>
          <a:prstGeom prst="roundRect">
            <a:avLst>
              <a:gd fmla="val 36364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050">
                <a:solidFill>
                  <a:srgbClr val="7890A8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172B"/>
        </a:solidFill>
      </p:bgPr>
    </p:bg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6"/>
          <p:cNvSpPr/>
          <p:nvPr/>
        </p:nvSpPr>
        <p:spPr>
          <a:xfrm>
            <a:off x="685800" y="400050"/>
            <a:ext cx="495300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25">
                <a:solidFill>
                  <a:srgbClr val="F5A400"/>
                </a:solidFill>
                <a:latin typeface="Calibri"/>
                <a:ea typeface="Calibri"/>
                <a:cs typeface="Calibri"/>
                <a:sym typeface="Calibri"/>
              </a:rPr>
              <a:t>EXAMS</a:t>
            </a:r>
            <a:endParaRPr/>
          </a:p>
        </p:txBody>
      </p:sp>
      <p:sp>
        <p:nvSpPr>
          <p:cNvPr id="387" name="Google Shape;387;p16"/>
          <p:cNvSpPr/>
          <p:nvPr/>
        </p:nvSpPr>
        <p:spPr>
          <a:xfrm>
            <a:off x="685800" y="781050"/>
            <a:ext cx="838200" cy="38100"/>
          </a:xfrm>
          <a:prstGeom prst="roundRect">
            <a:avLst>
              <a:gd fmla="val 50000" name="adj"/>
            </a:avLst>
          </a:prstGeom>
          <a:solidFill>
            <a:srgbClr val="F5A400"/>
          </a:solidFill>
          <a:ln cap="flat" cmpd="sng" w="9525">
            <a:solidFill>
              <a:srgbClr val="F5A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16"/>
          <p:cNvSpPr/>
          <p:nvPr/>
        </p:nvSpPr>
        <p:spPr>
          <a:xfrm>
            <a:off x="685800" y="952500"/>
            <a:ext cx="9334500" cy="533400"/>
          </a:xfrm>
          <a:prstGeom prst="roundRect">
            <a:avLst>
              <a:gd fmla="val 14286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50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Practical Exams and Passing Scores</a:t>
            </a:r>
            <a:endParaRPr/>
          </a:p>
        </p:txBody>
      </p:sp>
      <p:sp>
        <p:nvSpPr>
          <p:cNvPr id="389" name="Google Shape;389;p16"/>
          <p:cNvSpPr/>
          <p:nvPr/>
        </p:nvSpPr>
        <p:spPr>
          <a:xfrm>
            <a:off x="685800" y="1485900"/>
            <a:ext cx="8572500" cy="323850"/>
          </a:xfrm>
          <a:prstGeom prst="roundRect">
            <a:avLst>
              <a:gd fmla="val 23529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425">
                <a:solidFill>
                  <a:srgbClr val="AAB9C8"/>
                </a:solidFill>
                <a:latin typeface="Calibri"/>
                <a:ea typeface="Calibri"/>
                <a:cs typeface="Calibri"/>
                <a:sym typeface="Calibri"/>
              </a:rPr>
              <a:t>This is the line-by-line comparison most trainees remember, because it affects pass/fail.</a:t>
            </a:r>
            <a:endParaRPr/>
          </a:p>
        </p:txBody>
      </p:sp>
      <p:sp>
        <p:nvSpPr>
          <p:cNvPr id="390" name="Google Shape;390;p16"/>
          <p:cNvSpPr/>
          <p:nvPr/>
        </p:nvSpPr>
        <p:spPr>
          <a:xfrm>
            <a:off x="685800" y="2190750"/>
            <a:ext cx="3276600" cy="3238500"/>
          </a:xfrm>
          <a:prstGeom prst="roundRect">
            <a:avLst>
              <a:gd fmla="val 2353" name="adj"/>
            </a:avLst>
          </a:prstGeom>
          <a:solidFill>
            <a:srgbClr val="0D2949"/>
          </a:solidFill>
          <a:ln cap="flat" cmpd="sng" w="9525">
            <a:solidFill>
              <a:srgbClr val="315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16"/>
          <p:cNvSpPr/>
          <p:nvPr/>
        </p:nvSpPr>
        <p:spPr>
          <a:xfrm>
            <a:off x="895350" y="2714625"/>
            <a:ext cx="2857500" cy="28575"/>
          </a:xfrm>
          <a:prstGeom prst="roundRect">
            <a:avLst>
              <a:gd fmla="val 50000" name="adj"/>
            </a:avLst>
          </a:prstGeom>
          <a:solidFill>
            <a:srgbClr val="F5A400"/>
          </a:solidFill>
          <a:ln cap="flat" cmpd="sng" w="9525">
            <a:solidFill>
              <a:srgbClr val="F5A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16"/>
          <p:cNvSpPr/>
          <p:nvPr/>
        </p:nvSpPr>
        <p:spPr>
          <a:xfrm>
            <a:off x="895350" y="2381250"/>
            <a:ext cx="285750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F5A400"/>
                </a:solidFill>
                <a:latin typeface="Calibri"/>
                <a:ea typeface="Calibri"/>
                <a:cs typeface="Calibri"/>
                <a:sym typeface="Calibri"/>
              </a:rPr>
              <a:t>CP-189</a:t>
            </a:r>
            <a:endParaRPr/>
          </a:p>
        </p:txBody>
      </p:sp>
      <p:sp>
        <p:nvSpPr>
          <p:cNvPr id="393" name="Google Shape;393;p16"/>
          <p:cNvSpPr/>
          <p:nvPr/>
        </p:nvSpPr>
        <p:spPr>
          <a:xfrm>
            <a:off x="895350" y="2857500"/>
            <a:ext cx="2857500" cy="2362200"/>
          </a:xfrm>
          <a:prstGeom prst="roundRect">
            <a:avLst>
              <a:gd fmla="val 3226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CP 6.4.2: written exams at least 70%, practical at least 80%, composite average 80%.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75">
              <a:solidFill>
                <a:srgbClr val="F5F8F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CP practicals require specified discontinuities/conditions and written checklists.</a:t>
            </a:r>
            <a:endParaRPr/>
          </a:p>
        </p:txBody>
      </p:sp>
      <p:sp>
        <p:nvSpPr>
          <p:cNvPr id="394" name="Google Shape;394;p16"/>
          <p:cNvSpPr/>
          <p:nvPr/>
        </p:nvSpPr>
        <p:spPr>
          <a:xfrm>
            <a:off x="4457700" y="2190750"/>
            <a:ext cx="3276600" cy="3238500"/>
          </a:xfrm>
          <a:prstGeom prst="roundRect">
            <a:avLst>
              <a:gd fmla="val 2353" name="adj"/>
            </a:avLst>
          </a:prstGeom>
          <a:solidFill>
            <a:srgbClr val="0D2949"/>
          </a:solidFill>
          <a:ln cap="flat" cmpd="sng" w="9525">
            <a:solidFill>
              <a:srgbClr val="315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16"/>
          <p:cNvSpPr/>
          <p:nvPr/>
        </p:nvSpPr>
        <p:spPr>
          <a:xfrm>
            <a:off x="4667250" y="2714625"/>
            <a:ext cx="2857500" cy="28575"/>
          </a:xfrm>
          <a:prstGeom prst="roundRect">
            <a:avLst>
              <a:gd fmla="val 50000" name="adj"/>
            </a:avLst>
          </a:prstGeom>
          <a:solidFill>
            <a:srgbClr val="45A0FF"/>
          </a:solidFill>
          <a:ln cap="flat" cmpd="sng" w="9525">
            <a:solidFill>
              <a:srgbClr val="45A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16"/>
          <p:cNvSpPr/>
          <p:nvPr/>
        </p:nvSpPr>
        <p:spPr>
          <a:xfrm>
            <a:off x="4667250" y="2381250"/>
            <a:ext cx="285750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45A0FF"/>
                </a:solidFill>
                <a:latin typeface="Calibri"/>
                <a:ea typeface="Calibri"/>
                <a:cs typeface="Calibri"/>
                <a:sym typeface="Calibri"/>
              </a:rPr>
              <a:t>SNT-TC-1A model WP</a:t>
            </a:r>
            <a:endParaRPr/>
          </a:p>
        </p:txBody>
      </p:sp>
      <p:sp>
        <p:nvSpPr>
          <p:cNvPr id="397" name="Google Shape;397;p16"/>
          <p:cNvSpPr/>
          <p:nvPr/>
        </p:nvSpPr>
        <p:spPr>
          <a:xfrm>
            <a:off x="4667250" y="2857500"/>
            <a:ext cx="2857500" cy="2362200"/>
          </a:xfrm>
          <a:prstGeom prst="roundRect">
            <a:avLst>
              <a:gd fmla="val 3226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TC model 8.1.5: composite at least 80%, no written exam less than 70%, practical should be at least 80%.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75">
              <a:solidFill>
                <a:srgbClr val="F5F8F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TC 8.5 adds 10 checkpoints and detection/false-call controls.</a:t>
            </a:r>
            <a:endParaRPr/>
          </a:p>
        </p:txBody>
      </p:sp>
      <p:sp>
        <p:nvSpPr>
          <p:cNvPr id="398" name="Google Shape;398;p16"/>
          <p:cNvSpPr/>
          <p:nvPr/>
        </p:nvSpPr>
        <p:spPr>
          <a:xfrm>
            <a:off x="8229600" y="2190750"/>
            <a:ext cx="3276600" cy="3238500"/>
          </a:xfrm>
          <a:prstGeom prst="roundRect">
            <a:avLst>
              <a:gd fmla="val 2353" name="adj"/>
            </a:avLst>
          </a:prstGeom>
          <a:solidFill>
            <a:srgbClr val="0D2949"/>
          </a:solidFill>
          <a:ln cap="flat" cmpd="sng" w="9525">
            <a:solidFill>
              <a:srgbClr val="315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16"/>
          <p:cNvSpPr/>
          <p:nvPr/>
        </p:nvSpPr>
        <p:spPr>
          <a:xfrm>
            <a:off x="8439150" y="2714625"/>
            <a:ext cx="2857500" cy="28575"/>
          </a:xfrm>
          <a:prstGeom prst="roundRect">
            <a:avLst>
              <a:gd fmla="val 50000" name="adj"/>
            </a:avLst>
          </a:prstGeom>
          <a:solidFill>
            <a:srgbClr val="40D39B"/>
          </a:solidFill>
          <a:ln cap="flat" cmpd="sng" w="9525">
            <a:solidFill>
              <a:srgbClr val="40D3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16"/>
          <p:cNvSpPr/>
          <p:nvPr/>
        </p:nvSpPr>
        <p:spPr>
          <a:xfrm>
            <a:off x="8439150" y="2381250"/>
            <a:ext cx="285750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40D39B"/>
                </a:solidFill>
                <a:latin typeface="Calibri"/>
                <a:ea typeface="Calibri"/>
                <a:cs typeface="Calibri"/>
                <a:sym typeface="Calibri"/>
              </a:rPr>
              <a:t>Line-by-line difference</a:t>
            </a:r>
            <a:endParaRPr/>
          </a:p>
        </p:txBody>
      </p:sp>
      <p:sp>
        <p:nvSpPr>
          <p:cNvPr id="401" name="Google Shape;401;p16"/>
          <p:cNvSpPr/>
          <p:nvPr/>
        </p:nvSpPr>
        <p:spPr>
          <a:xfrm>
            <a:off x="8439150" y="2857500"/>
            <a:ext cx="2857500" cy="2362200"/>
          </a:xfrm>
          <a:prstGeom prst="roundRect">
            <a:avLst>
              <a:gd fmla="val 3226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CP uses mandatory scoring language for practicals.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75">
              <a:solidFill>
                <a:srgbClr val="F5F8F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TC model uses should for the practical score in the provided model wording, while still building a robust practical format.</a:t>
            </a:r>
            <a:endParaRPr/>
          </a:p>
        </p:txBody>
      </p:sp>
      <p:sp>
        <p:nvSpPr>
          <p:cNvPr id="402" name="Google Shape;402;p16"/>
          <p:cNvSpPr/>
          <p:nvPr/>
        </p:nvSpPr>
        <p:spPr>
          <a:xfrm>
            <a:off x="685800" y="5572125"/>
            <a:ext cx="10820400" cy="647700"/>
          </a:xfrm>
          <a:prstGeom prst="roundRect">
            <a:avLst>
              <a:gd fmla="val 11765" name="adj"/>
            </a:avLst>
          </a:prstGeom>
          <a:solidFill>
            <a:srgbClr val="09233F"/>
          </a:solidFill>
          <a:ln cap="flat" cmpd="sng" w="14275">
            <a:solidFill>
              <a:srgbClr val="F5A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16"/>
          <p:cNvSpPr/>
          <p:nvPr/>
        </p:nvSpPr>
        <p:spPr>
          <a:xfrm>
            <a:off x="876300" y="5686425"/>
            <a:ext cx="180975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rgbClr val="F5A400"/>
                </a:solidFill>
                <a:latin typeface="Calibri"/>
                <a:ea typeface="Calibri"/>
                <a:cs typeface="Calibri"/>
                <a:sym typeface="Calibri"/>
              </a:rPr>
              <a:t>TEACH</a:t>
            </a:r>
            <a:endParaRPr/>
          </a:p>
        </p:txBody>
      </p:sp>
      <p:sp>
        <p:nvSpPr>
          <p:cNvPr id="404" name="Google Shape;404;p16"/>
          <p:cNvSpPr/>
          <p:nvPr/>
        </p:nvSpPr>
        <p:spPr>
          <a:xfrm>
            <a:off x="2686050" y="5686425"/>
            <a:ext cx="8610600" cy="438150"/>
          </a:xfrm>
          <a:prstGeom prst="roundRect">
            <a:avLst>
              <a:gd fmla="val 1739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350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Teach the difference between a hard minimum and a model recommendation, then check the governing contract.</a:t>
            </a:r>
            <a:endParaRPr/>
          </a:p>
        </p:txBody>
      </p:sp>
      <p:sp>
        <p:nvSpPr>
          <p:cNvPr id="405" name="Google Shape;405;p16"/>
          <p:cNvSpPr/>
          <p:nvPr/>
        </p:nvSpPr>
        <p:spPr>
          <a:xfrm>
            <a:off x="685800" y="6305550"/>
            <a:ext cx="10820400" cy="14288"/>
          </a:xfrm>
          <a:prstGeom prst="roundRect">
            <a:avLst>
              <a:gd fmla="val 50000" name="adj"/>
            </a:avLst>
          </a:prstGeom>
          <a:solidFill>
            <a:srgbClr val="31506F"/>
          </a:solidFill>
          <a:ln cap="flat" cmpd="sng" w="9525">
            <a:solidFill>
              <a:srgbClr val="315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16"/>
          <p:cNvSpPr/>
          <p:nvPr/>
        </p:nvSpPr>
        <p:spPr>
          <a:xfrm>
            <a:off x="685800" y="6419850"/>
            <a:ext cx="8572500" cy="209550"/>
          </a:xfrm>
          <a:prstGeom prst="roundRect">
            <a:avLst>
              <a:gd fmla="val 36364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975">
                <a:solidFill>
                  <a:srgbClr val="7890A8"/>
                </a:solidFill>
                <a:latin typeface="Calibri"/>
                <a:ea typeface="Calibri"/>
                <a:cs typeface="Calibri"/>
                <a:sym typeface="Calibri"/>
              </a:rPr>
              <a:t>Sources: ASNT CP-189-2020 PDF and ASNT Model Written Practice based on SNT-TC-1A (2020)</a:t>
            </a:r>
            <a:endParaRPr/>
          </a:p>
        </p:txBody>
      </p:sp>
      <p:sp>
        <p:nvSpPr>
          <p:cNvPr id="407" name="Google Shape;407;p16"/>
          <p:cNvSpPr/>
          <p:nvPr/>
        </p:nvSpPr>
        <p:spPr>
          <a:xfrm>
            <a:off x="11049000" y="6419850"/>
            <a:ext cx="457200" cy="209550"/>
          </a:xfrm>
          <a:prstGeom prst="roundRect">
            <a:avLst>
              <a:gd fmla="val 36364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050">
                <a:solidFill>
                  <a:srgbClr val="7890A8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172B"/>
        </a:solidFill>
      </p:bgPr>
    </p:bg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7"/>
          <p:cNvSpPr/>
          <p:nvPr/>
        </p:nvSpPr>
        <p:spPr>
          <a:xfrm>
            <a:off x="685800" y="400050"/>
            <a:ext cx="495300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25">
                <a:solidFill>
                  <a:srgbClr val="F5A400"/>
                </a:solidFill>
                <a:latin typeface="Calibri"/>
                <a:ea typeface="Calibri"/>
                <a:cs typeface="Calibri"/>
                <a:sym typeface="Calibri"/>
              </a:rPr>
              <a:t>LEVEL III</a:t>
            </a:r>
            <a:endParaRPr/>
          </a:p>
        </p:txBody>
      </p:sp>
      <p:sp>
        <p:nvSpPr>
          <p:cNvPr id="414" name="Google Shape;414;p17"/>
          <p:cNvSpPr/>
          <p:nvPr/>
        </p:nvSpPr>
        <p:spPr>
          <a:xfrm>
            <a:off x="685800" y="781050"/>
            <a:ext cx="838200" cy="38100"/>
          </a:xfrm>
          <a:prstGeom prst="roundRect">
            <a:avLst>
              <a:gd fmla="val 50000" name="adj"/>
            </a:avLst>
          </a:prstGeom>
          <a:solidFill>
            <a:srgbClr val="F5A400"/>
          </a:solidFill>
          <a:ln cap="flat" cmpd="sng" w="9525">
            <a:solidFill>
              <a:srgbClr val="F5A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17"/>
          <p:cNvSpPr/>
          <p:nvPr/>
        </p:nvSpPr>
        <p:spPr>
          <a:xfrm>
            <a:off x="685800" y="952500"/>
            <a:ext cx="9334500" cy="533400"/>
          </a:xfrm>
          <a:prstGeom prst="roundRect">
            <a:avLst>
              <a:gd fmla="val 14286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50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NDT Level III Qualification Path</a:t>
            </a:r>
            <a:endParaRPr/>
          </a:p>
        </p:txBody>
      </p:sp>
      <p:sp>
        <p:nvSpPr>
          <p:cNvPr id="416" name="Google Shape;416;p17"/>
          <p:cNvSpPr/>
          <p:nvPr/>
        </p:nvSpPr>
        <p:spPr>
          <a:xfrm>
            <a:off x="685800" y="1485900"/>
            <a:ext cx="8572500" cy="323850"/>
          </a:xfrm>
          <a:prstGeom prst="roundRect">
            <a:avLst>
              <a:gd fmla="val 23529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425">
                <a:solidFill>
                  <a:srgbClr val="AAB9C8"/>
                </a:solidFill>
                <a:latin typeface="Calibri"/>
                <a:ea typeface="Calibri"/>
                <a:cs typeface="Calibri"/>
                <a:sym typeface="Calibri"/>
              </a:rPr>
              <a:t>Level III is the program's technical control point in both documents.</a:t>
            </a:r>
            <a:endParaRPr/>
          </a:p>
        </p:txBody>
      </p:sp>
      <p:sp>
        <p:nvSpPr>
          <p:cNvPr id="417" name="Google Shape;417;p17"/>
          <p:cNvSpPr/>
          <p:nvPr/>
        </p:nvSpPr>
        <p:spPr>
          <a:xfrm>
            <a:off x="685800" y="2190750"/>
            <a:ext cx="3276600" cy="3238500"/>
          </a:xfrm>
          <a:prstGeom prst="roundRect">
            <a:avLst>
              <a:gd fmla="val 2353" name="adj"/>
            </a:avLst>
          </a:prstGeom>
          <a:solidFill>
            <a:srgbClr val="0D2949"/>
          </a:solidFill>
          <a:ln cap="flat" cmpd="sng" w="9525">
            <a:solidFill>
              <a:srgbClr val="315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17"/>
          <p:cNvSpPr/>
          <p:nvPr/>
        </p:nvSpPr>
        <p:spPr>
          <a:xfrm>
            <a:off x="895350" y="2714625"/>
            <a:ext cx="2857500" cy="28575"/>
          </a:xfrm>
          <a:prstGeom prst="roundRect">
            <a:avLst>
              <a:gd fmla="val 50000" name="adj"/>
            </a:avLst>
          </a:prstGeom>
          <a:solidFill>
            <a:srgbClr val="F5A400"/>
          </a:solidFill>
          <a:ln cap="flat" cmpd="sng" w="9525">
            <a:solidFill>
              <a:srgbClr val="F5A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17"/>
          <p:cNvSpPr/>
          <p:nvPr/>
        </p:nvSpPr>
        <p:spPr>
          <a:xfrm>
            <a:off x="895350" y="2381250"/>
            <a:ext cx="285750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F5A400"/>
                </a:solidFill>
                <a:latin typeface="Calibri"/>
                <a:ea typeface="Calibri"/>
                <a:cs typeface="Calibri"/>
                <a:sym typeface="Calibri"/>
              </a:rPr>
              <a:t>CP-189</a:t>
            </a:r>
            <a:endParaRPr/>
          </a:p>
        </p:txBody>
      </p:sp>
      <p:sp>
        <p:nvSpPr>
          <p:cNvPr id="420" name="Google Shape;420;p17"/>
          <p:cNvSpPr/>
          <p:nvPr/>
        </p:nvSpPr>
        <p:spPr>
          <a:xfrm>
            <a:off x="895350" y="2857500"/>
            <a:ext cx="2857500" cy="2362200"/>
          </a:xfrm>
          <a:prstGeom prst="roundRect">
            <a:avLst>
              <a:gd fmla="val 3226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CP 6.2.1: before employer certification exams, the candidate holds a current ASNT Level III certificate for each method.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75">
              <a:solidFill>
                <a:srgbClr val="F5F8F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CP 6.2.2 requires at least 30 employer-specific questions.</a:t>
            </a:r>
            <a:endParaRPr/>
          </a:p>
        </p:txBody>
      </p:sp>
      <p:sp>
        <p:nvSpPr>
          <p:cNvPr id="421" name="Google Shape;421;p17"/>
          <p:cNvSpPr/>
          <p:nvPr/>
        </p:nvSpPr>
        <p:spPr>
          <a:xfrm>
            <a:off x="4457700" y="2190750"/>
            <a:ext cx="3276600" cy="3238500"/>
          </a:xfrm>
          <a:prstGeom prst="roundRect">
            <a:avLst>
              <a:gd fmla="val 2353" name="adj"/>
            </a:avLst>
          </a:prstGeom>
          <a:solidFill>
            <a:srgbClr val="0D2949"/>
          </a:solidFill>
          <a:ln cap="flat" cmpd="sng" w="9525">
            <a:solidFill>
              <a:srgbClr val="315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17"/>
          <p:cNvSpPr/>
          <p:nvPr/>
        </p:nvSpPr>
        <p:spPr>
          <a:xfrm>
            <a:off x="4667250" y="2714625"/>
            <a:ext cx="2857500" cy="28575"/>
          </a:xfrm>
          <a:prstGeom prst="roundRect">
            <a:avLst>
              <a:gd fmla="val 50000" name="adj"/>
            </a:avLst>
          </a:prstGeom>
          <a:solidFill>
            <a:srgbClr val="45A0FF"/>
          </a:solidFill>
          <a:ln cap="flat" cmpd="sng" w="9525">
            <a:solidFill>
              <a:srgbClr val="45A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17"/>
          <p:cNvSpPr/>
          <p:nvPr/>
        </p:nvSpPr>
        <p:spPr>
          <a:xfrm>
            <a:off x="4667250" y="2381250"/>
            <a:ext cx="285750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45A0FF"/>
                </a:solidFill>
                <a:latin typeface="Calibri"/>
                <a:ea typeface="Calibri"/>
                <a:cs typeface="Calibri"/>
                <a:sym typeface="Calibri"/>
              </a:rPr>
              <a:t>SNT-TC-1A model WP</a:t>
            </a:r>
            <a:endParaRPr/>
          </a:p>
        </p:txBody>
      </p:sp>
      <p:sp>
        <p:nvSpPr>
          <p:cNvPr id="424" name="Google Shape;424;p17"/>
          <p:cNvSpPr/>
          <p:nvPr/>
        </p:nvSpPr>
        <p:spPr>
          <a:xfrm>
            <a:off x="4667250" y="2857500"/>
            <a:ext cx="2857500" cy="2362200"/>
          </a:xfrm>
          <a:prstGeom prst="roundRect">
            <a:avLst>
              <a:gd fmla="val 3226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TC model 8.7 requires Level III basic, method, and specific exams unless valid ASNT/ACCP endorsements satisfy listed criteria.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75">
              <a:solidFill>
                <a:srgbClr val="F5F8F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TC 8.7.3 allows deletion of specific under stated conditions.</a:t>
            </a:r>
            <a:endParaRPr/>
          </a:p>
        </p:txBody>
      </p:sp>
      <p:sp>
        <p:nvSpPr>
          <p:cNvPr id="425" name="Google Shape;425;p17"/>
          <p:cNvSpPr/>
          <p:nvPr/>
        </p:nvSpPr>
        <p:spPr>
          <a:xfrm>
            <a:off x="8229600" y="2190750"/>
            <a:ext cx="3276600" cy="3238500"/>
          </a:xfrm>
          <a:prstGeom prst="roundRect">
            <a:avLst>
              <a:gd fmla="val 2353" name="adj"/>
            </a:avLst>
          </a:prstGeom>
          <a:solidFill>
            <a:srgbClr val="0D2949"/>
          </a:solidFill>
          <a:ln cap="flat" cmpd="sng" w="9525">
            <a:solidFill>
              <a:srgbClr val="315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17"/>
          <p:cNvSpPr/>
          <p:nvPr/>
        </p:nvSpPr>
        <p:spPr>
          <a:xfrm>
            <a:off x="8439150" y="2714625"/>
            <a:ext cx="2857500" cy="28575"/>
          </a:xfrm>
          <a:prstGeom prst="roundRect">
            <a:avLst>
              <a:gd fmla="val 50000" name="adj"/>
            </a:avLst>
          </a:prstGeom>
          <a:solidFill>
            <a:srgbClr val="40D39B"/>
          </a:solidFill>
          <a:ln cap="flat" cmpd="sng" w="9525">
            <a:solidFill>
              <a:srgbClr val="40D3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17"/>
          <p:cNvSpPr/>
          <p:nvPr/>
        </p:nvSpPr>
        <p:spPr>
          <a:xfrm>
            <a:off x="8439150" y="2381250"/>
            <a:ext cx="285750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40D39B"/>
                </a:solidFill>
                <a:latin typeface="Calibri"/>
                <a:ea typeface="Calibri"/>
                <a:cs typeface="Calibri"/>
                <a:sym typeface="Calibri"/>
              </a:rPr>
              <a:t>Line-by-line difference</a:t>
            </a:r>
            <a:endParaRPr/>
          </a:p>
        </p:txBody>
      </p:sp>
      <p:sp>
        <p:nvSpPr>
          <p:cNvPr id="428" name="Google Shape;428;p17"/>
          <p:cNvSpPr/>
          <p:nvPr/>
        </p:nvSpPr>
        <p:spPr>
          <a:xfrm>
            <a:off x="8439150" y="2857500"/>
            <a:ext cx="2857500" cy="2362200"/>
          </a:xfrm>
          <a:prstGeom prst="roundRect">
            <a:avLst>
              <a:gd fmla="val 3226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CP starts from current ASNT Level III certification as an initial requirement.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75">
              <a:solidFill>
                <a:srgbClr val="F5F8F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TC model gives a broader exam framework with certificate substitutions.</a:t>
            </a:r>
            <a:endParaRPr/>
          </a:p>
        </p:txBody>
      </p:sp>
      <p:sp>
        <p:nvSpPr>
          <p:cNvPr id="429" name="Google Shape;429;p17"/>
          <p:cNvSpPr/>
          <p:nvPr/>
        </p:nvSpPr>
        <p:spPr>
          <a:xfrm>
            <a:off x="685800" y="5572125"/>
            <a:ext cx="10820400" cy="647700"/>
          </a:xfrm>
          <a:prstGeom prst="roundRect">
            <a:avLst>
              <a:gd fmla="val 11765" name="adj"/>
            </a:avLst>
          </a:prstGeom>
          <a:solidFill>
            <a:srgbClr val="09233F"/>
          </a:solidFill>
          <a:ln cap="flat" cmpd="sng" w="14275">
            <a:solidFill>
              <a:srgbClr val="F5A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17"/>
          <p:cNvSpPr/>
          <p:nvPr/>
        </p:nvSpPr>
        <p:spPr>
          <a:xfrm>
            <a:off x="876300" y="5686425"/>
            <a:ext cx="180975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rgbClr val="F5A400"/>
                </a:solidFill>
                <a:latin typeface="Calibri"/>
                <a:ea typeface="Calibri"/>
                <a:cs typeface="Calibri"/>
                <a:sym typeface="Calibri"/>
              </a:rPr>
              <a:t>TEACH</a:t>
            </a:r>
            <a:endParaRPr/>
          </a:p>
        </p:txBody>
      </p:sp>
      <p:sp>
        <p:nvSpPr>
          <p:cNvPr id="431" name="Google Shape;431;p17"/>
          <p:cNvSpPr/>
          <p:nvPr/>
        </p:nvSpPr>
        <p:spPr>
          <a:xfrm>
            <a:off x="2686050" y="5686425"/>
            <a:ext cx="8610600" cy="438150"/>
          </a:xfrm>
          <a:prstGeom prst="roundRect">
            <a:avLst>
              <a:gd fmla="val 1739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350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When comparing Level III files, look for both the external certificate and employer-specific evidence.</a:t>
            </a:r>
            <a:endParaRPr/>
          </a:p>
        </p:txBody>
      </p:sp>
      <p:sp>
        <p:nvSpPr>
          <p:cNvPr id="432" name="Google Shape;432;p17"/>
          <p:cNvSpPr/>
          <p:nvPr/>
        </p:nvSpPr>
        <p:spPr>
          <a:xfrm>
            <a:off x="685800" y="6305550"/>
            <a:ext cx="10820400" cy="14288"/>
          </a:xfrm>
          <a:prstGeom prst="roundRect">
            <a:avLst>
              <a:gd fmla="val 50000" name="adj"/>
            </a:avLst>
          </a:prstGeom>
          <a:solidFill>
            <a:srgbClr val="31506F"/>
          </a:solidFill>
          <a:ln cap="flat" cmpd="sng" w="9525">
            <a:solidFill>
              <a:srgbClr val="315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17"/>
          <p:cNvSpPr/>
          <p:nvPr/>
        </p:nvSpPr>
        <p:spPr>
          <a:xfrm>
            <a:off x="685800" y="6419850"/>
            <a:ext cx="8572500" cy="209550"/>
          </a:xfrm>
          <a:prstGeom prst="roundRect">
            <a:avLst>
              <a:gd fmla="val 36364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975">
                <a:solidFill>
                  <a:srgbClr val="7890A8"/>
                </a:solidFill>
                <a:latin typeface="Calibri"/>
                <a:ea typeface="Calibri"/>
                <a:cs typeface="Calibri"/>
                <a:sym typeface="Calibri"/>
              </a:rPr>
              <a:t>Sources: ASNT CP-189-2020 PDF and ASNT Model Written Practice based on SNT-TC-1A (2020)</a:t>
            </a:r>
            <a:endParaRPr/>
          </a:p>
        </p:txBody>
      </p:sp>
      <p:sp>
        <p:nvSpPr>
          <p:cNvPr id="434" name="Google Shape;434;p17"/>
          <p:cNvSpPr/>
          <p:nvPr/>
        </p:nvSpPr>
        <p:spPr>
          <a:xfrm>
            <a:off x="11049000" y="6419850"/>
            <a:ext cx="457200" cy="209550"/>
          </a:xfrm>
          <a:prstGeom prst="roundRect">
            <a:avLst>
              <a:gd fmla="val 36364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050">
                <a:solidFill>
                  <a:srgbClr val="7890A8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172B"/>
        </a:solidFill>
      </p:bgPr>
    </p:bg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8"/>
          <p:cNvSpPr/>
          <p:nvPr/>
        </p:nvSpPr>
        <p:spPr>
          <a:xfrm>
            <a:off x="685800" y="400050"/>
            <a:ext cx="495300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25">
                <a:solidFill>
                  <a:srgbClr val="F5A400"/>
                </a:solidFill>
                <a:latin typeface="Calibri"/>
                <a:ea typeface="Calibri"/>
                <a:cs typeface="Calibri"/>
                <a:sym typeface="Calibri"/>
              </a:rPr>
              <a:t>PROGRAM CONTROL</a:t>
            </a:r>
            <a:endParaRPr/>
          </a:p>
        </p:txBody>
      </p:sp>
      <p:sp>
        <p:nvSpPr>
          <p:cNvPr id="441" name="Google Shape;441;p18"/>
          <p:cNvSpPr/>
          <p:nvPr/>
        </p:nvSpPr>
        <p:spPr>
          <a:xfrm>
            <a:off x="685800" y="781050"/>
            <a:ext cx="838200" cy="38100"/>
          </a:xfrm>
          <a:prstGeom prst="roundRect">
            <a:avLst>
              <a:gd fmla="val 50000" name="adj"/>
            </a:avLst>
          </a:prstGeom>
          <a:solidFill>
            <a:srgbClr val="F5A400"/>
          </a:solidFill>
          <a:ln cap="flat" cmpd="sng" w="9525">
            <a:solidFill>
              <a:srgbClr val="F5A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18"/>
          <p:cNvSpPr/>
          <p:nvPr/>
        </p:nvSpPr>
        <p:spPr>
          <a:xfrm>
            <a:off x="685800" y="952500"/>
            <a:ext cx="9334500" cy="533400"/>
          </a:xfrm>
          <a:prstGeom prst="roundRect">
            <a:avLst>
              <a:gd fmla="val 14286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50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Certification Procedure vs Written Practice</a:t>
            </a:r>
            <a:endParaRPr/>
          </a:p>
        </p:txBody>
      </p:sp>
      <p:sp>
        <p:nvSpPr>
          <p:cNvPr id="443" name="Google Shape;443;p18"/>
          <p:cNvSpPr/>
          <p:nvPr/>
        </p:nvSpPr>
        <p:spPr>
          <a:xfrm>
            <a:off x="685800" y="1485900"/>
            <a:ext cx="8572500" cy="323850"/>
          </a:xfrm>
          <a:prstGeom prst="roundRect">
            <a:avLst>
              <a:gd fmla="val 23529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425">
                <a:solidFill>
                  <a:srgbClr val="AAB9C8"/>
                </a:solidFill>
                <a:latin typeface="Calibri"/>
                <a:ea typeface="Calibri"/>
                <a:cs typeface="Calibri"/>
                <a:sym typeface="Calibri"/>
              </a:rPr>
              <a:t>Both documents require written control, but the controlled document is framed differently.</a:t>
            </a:r>
            <a:endParaRPr/>
          </a:p>
        </p:txBody>
      </p:sp>
      <p:sp>
        <p:nvSpPr>
          <p:cNvPr id="444" name="Google Shape;444;p18"/>
          <p:cNvSpPr/>
          <p:nvPr/>
        </p:nvSpPr>
        <p:spPr>
          <a:xfrm>
            <a:off x="685800" y="2190750"/>
            <a:ext cx="3276600" cy="3238500"/>
          </a:xfrm>
          <a:prstGeom prst="roundRect">
            <a:avLst>
              <a:gd fmla="val 2353" name="adj"/>
            </a:avLst>
          </a:prstGeom>
          <a:solidFill>
            <a:srgbClr val="0D2949"/>
          </a:solidFill>
          <a:ln cap="flat" cmpd="sng" w="9525">
            <a:solidFill>
              <a:srgbClr val="315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18"/>
          <p:cNvSpPr/>
          <p:nvPr/>
        </p:nvSpPr>
        <p:spPr>
          <a:xfrm>
            <a:off x="895350" y="2714625"/>
            <a:ext cx="2857500" cy="28575"/>
          </a:xfrm>
          <a:prstGeom prst="roundRect">
            <a:avLst>
              <a:gd fmla="val 50000" name="adj"/>
            </a:avLst>
          </a:prstGeom>
          <a:solidFill>
            <a:srgbClr val="F5A400"/>
          </a:solidFill>
          <a:ln cap="flat" cmpd="sng" w="9525">
            <a:solidFill>
              <a:srgbClr val="F5A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18"/>
          <p:cNvSpPr/>
          <p:nvPr/>
        </p:nvSpPr>
        <p:spPr>
          <a:xfrm>
            <a:off x="895350" y="2381250"/>
            <a:ext cx="285750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F5A400"/>
                </a:solidFill>
                <a:latin typeface="Calibri"/>
                <a:ea typeface="Calibri"/>
                <a:cs typeface="Calibri"/>
                <a:sym typeface="Calibri"/>
              </a:rPr>
              <a:t>CP-189</a:t>
            </a:r>
            <a:endParaRPr/>
          </a:p>
        </p:txBody>
      </p:sp>
      <p:sp>
        <p:nvSpPr>
          <p:cNvPr id="447" name="Google Shape;447;p18"/>
          <p:cNvSpPr/>
          <p:nvPr/>
        </p:nvSpPr>
        <p:spPr>
          <a:xfrm>
            <a:off x="895350" y="2857500"/>
            <a:ext cx="2857500" cy="2362200"/>
          </a:xfrm>
          <a:prstGeom prst="roundRect">
            <a:avLst>
              <a:gd fmla="val 3226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CP 5.1: employer shall develop and maintain a certification procedure.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75">
              <a:solidFill>
                <a:srgbClr val="F5F8F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CP 5.2 lists required contents: duties, training, experience, exams, records, documentation, and recertification.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75">
              <a:solidFill>
                <a:srgbClr val="F5F8F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CP 5.3 requires Level III approval.</a:t>
            </a:r>
            <a:endParaRPr/>
          </a:p>
        </p:txBody>
      </p:sp>
      <p:sp>
        <p:nvSpPr>
          <p:cNvPr id="448" name="Google Shape;448;p18"/>
          <p:cNvSpPr/>
          <p:nvPr/>
        </p:nvSpPr>
        <p:spPr>
          <a:xfrm>
            <a:off x="4457700" y="2190750"/>
            <a:ext cx="3276600" cy="3238500"/>
          </a:xfrm>
          <a:prstGeom prst="roundRect">
            <a:avLst>
              <a:gd fmla="val 2353" name="adj"/>
            </a:avLst>
          </a:prstGeom>
          <a:solidFill>
            <a:srgbClr val="0D2949"/>
          </a:solidFill>
          <a:ln cap="flat" cmpd="sng" w="9525">
            <a:solidFill>
              <a:srgbClr val="315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18"/>
          <p:cNvSpPr/>
          <p:nvPr/>
        </p:nvSpPr>
        <p:spPr>
          <a:xfrm>
            <a:off x="4667250" y="2714625"/>
            <a:ext cx="2857500" cy="28575"/>
          </a:xfrm>
          <a:prstGeom prst="roundRect">
            <a:avLst>
              <a:gd fmla="val 50000" name="adj"/>
            </a:avLst>
          </a:prstGeom>
          <a:solidFill>
            <a:srgbClr val="45A0FF"/>
          </a:solidFill>
          <a:ln cap="flat" cmpd="sng" w="9525">
            <a:solidFill>
              <a:srgbClr val="45A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18"/>
          <p:cNvSpPr/>
          <p:nvPr/>
        </p:nvSpPr>
        <p:spPr>
          <a:xfrm>
            <a:off x="4667250" y="2381250"/>
            <a:ext cx="285750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45A0FF"/>
                </a:solidFill>
                <a:latin typeface="Calibri"/>
                <a:ea typeface="Calibri"/>
                <a:cs typeface="Calibri"/>
                <a:sym typeface="Calibri"/>
              </a:rPr>
              <a:t>SNT-TC-1A model WP</a:t>
            </a:r>
            <a:endParaRPr/>
          </a:p>
        </p:txBody>
      </p:sp>
      <p:sp>
        <p:nvSpPr>
          <p:cNvPr id="451" name="Google Shape;451;p18"/>
          <p:cNvSpPr/>
          <p:nvPr/>
        </p:nvSpPr>
        <p:spPr>
          <a:xfrm>
            <a:off x="4667250" y="2857500"/>
            <a:ext cx="2857500" cy="2362200"/>
          </a:xfrm>
          <a:prstGeom prst="roundRect">
            <a:avLst>
              <a:gd fmla="val 3226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TC model is itself a written-practice template.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75">
              <a:solidFill>
                <a:srgbClr val="F5F8F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It repeatedly asks the employer to insert names, roles, records, tables, periods, and forms.</a:t>
            </a:r>
            <a:endParaRPr/>
          </a:p>
        </p:txBody>
      </p:sp>
      <p:sp>
        <p:nvSpPr>
          <p:cNvPr id="452" name="Google Shape;452;p18"/>
          <p:cNvSpPr/>
          <p:nvPr/>
        </p:nvSpPr>
        <p:spPr>
          <a:xfrm>
            <a:off x="8229600" y="2190750"/>
            <a:ext cx="3276600" cy="3238500"/>
          </a:xfrm>
          <a:prstGeom prst="roundRect">
            <a:avLst>
              <a:gd fmla="val 2353" name="adj"/>
            </a:avLst>
          </a:prstGeom>
          <a:solidFill>
            <a:srgbClr val="0D2949"/>
          </a:solidFill>
          <a:ln cap="flat" cmpd="sng" w="9525">
            <a:solidFill>
              <a:srgbClr val="315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18"/>
          <p:cNvSpPr/>
          <p:nvPr/>
        </p:nvSpPr>
        <p:spPr>
          <a:xfrm>
            <a:off x="8439150" y="2714625"/>
            <a:ext cx="2857500" cy="28575"/>
          </a:xfrm>
          <a:prstGeom prst="roundRect">
            <a:avLst>
              <a:gd fmla="val 50000" name="adj"/>
            </a:avLst>
          </a:prstGeom>
          <a:solidFill>
            <a:srgbClr val="40D39B"/>
          </a:solidFill>
          <a:ln cap="flat" cmpd="sng" w="9525">
            <a:solidFill>
              <a:srgbClr val="40D3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18"/>
          <p:cNvSpPr/>
          <p:nvPr/>
        </p:nvSpPr>
        <p:spPr>
          <a:xfrm>
            <a:off x="8439150" y="2381250"/>
            <a:ext cx="285750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40D39B"/>
                </a:solidFill>
                <a:latin typeface="Calibri"/>
                <a:ea typeface="Calibri"/>
                <a:cs typeface="Calibri"/>
                <a:sym typeface="Calibri"/>
              </a:rPr>
              <a:t>Line-by-line difference</a:t>
            </a:r>
            <a:endParaRPr/>
          </a:p>
        </p:txBody>
      </p:sp>
      <p:sp>
        <p:nvSpPr>
          <p:cNvPr id="455" name="Google Shape;455;p18"/>
          <p:cNvSpPr/>
          <p:nvPr/>
        </p:nvSpPr>
        <p:spPr>
          <a:xfrm>
            <a:off x="8439150" y="2857500"/>
            <a:ext cx="2857500" cy="2362200"/>
          </a:xfrm>
          <a:prstGeom prst="roundRect">
            <a:avLst>
              <a:gd fmla="val 3226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CP asks: does the employer procedure satisfy every CP-189 requirement?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75">
              <a:solidFill>
                <a:srgbClr val="F5F8F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TC asks: did the employer make a complete written practice and follow it?</a:t>
            </a:r>
            <a:endParaRPr/>
          </a:p>
        </p:txBody>
      </p:sp>
      <p:sp>
        <p:nvSpPr>
          <p:cNvPr id="456" name="Google Shape;456;p18"/>
          <p:cNvSpPr/>
          <p:nvPr/>
        </p:nvSpPr>
        <p:spPr>
          <a:xfrm>
            <a:off x="685800" y="5572125"/>
            <a:ext cx="10820400" cy="647700"/>
          </a:xfrm>
          <a:prstGeom prst="roundRect">
            <a:avLst>
              <a:gd fmla="val 11765" name="adj"/>
            </a:avLst>
          </a:prstGeom>
          <a:solidFill>
            <a:srgbClr val="09233F"/>
          </a:solidFill>
          <a:ln cap="flat" cmpd="sng" w="14275">
            <a:solidFill>
              <a:srgbClr val="F5A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18"/>
          <p:cNvSpPr/>
          <p:nvPr/>
        </p:nvSpPr>
        <p:spPr>
          <a:xfrm>
            <a:off x="876300" y="5686425"/>
            <a:ext cx="180975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rgbClr val="F5A400"/>
                </a:solidFill>
                <a:latin typeface="Calibri"/>
                <a:ea typeface="Calibri"/>
                <a:cs typeface="Calibri"/>
                <a:sym typeface="Calibri"/>
              </a:rPr>
              <a:t>TEACH</a:t>
            </a:r>
            <a:endParaRPr/>
          </a:p>
        </p:txBody>
      </p:sp>
      <p:sp>
        <p:nvSpPr>
          <p:cNvPr id="458" name="Google Shape;458;p18"/>
          <p:cNvSpPr/>
          <p:nvPr/>
        </p:nvSpPr>
        <p:spPr>
          <a:xfrm>
            <a:off x="2686050" y="5686425"/>
            <a:ext cx="8610600" cy="438150"/>
          </a:xfrm>
          <a:prstGeom prst="roundRect">
            <a:avLst>
              <a:gd fmla="val 1739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350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Have students highlight every blank or bracketed insertion before calling a TC-1A written practice complete.</a:t>
            </a:r>
            <a:endParaRPr/>
          </a:p>
        </p:txBody>
      </p:sp>
      <p:sp>
        <p:nvSpPr>
          <p:cNvPr id="459" name="Google Shape;459;p18"/>
          <p:cNvSpPr/>
          <p:nvPr/>
        </p:nvSpPr>
        <p:spPr>
          <a:xfrm>
            <a:off x="685800" y="6305550"/>
            <a:ext cx="10820400" cy="14288"/>
          </a:xfrm>
          <a:prstGeom prst="roundRect">
            <a:avLst>
              <a:gd fmla="val 50000" name="adj"/>
            </a:avLst>
          </a:prstGeom>
          <a:solidFill>
            <a:srgbClr val="31506F"/>
          </a:solidFill>
          <a:ln cap="flat" cmpd="sng" w="9525">
            <a:solidFill>
              <a:srgbClr val="315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18"/>
          <p:cNvSpPr/>
          <p:nvPr/>
        </p:nvSpPr>
        <p:spPr>
          <a:xfrm>
            <a:off x="685800" y="6419850"/>
            <a:ext cx="8572500" cy="209550"/>
          </a:xfrm>
          <a:prstGeom prst="roundRect">
            <a:avLst>
              <a:gd fmla="val 36364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975">
                <a:solidFill>
                  <a:srgbClr val="7890A8"/>
                </a:solidFill>
                <a:latin typeface="Calibri"/>
                <a:ea typeface="Calibri"/>
                <a:cs typeface="Calibri"/>
                <a:sym typeface="Calibri"/>
              </a:rPr>
              <a:t>Sources: ASNT CP-189-2020 PDF and ASNT Model Written Practice based on SNT-TC-1A (2020)</a:t>
            </a:r>
            <a:endParaRPr/>
          </a:p>
        </p:txBody>
      </p:sp>
      <p:sp>
        <p:nvSpPr>
          <p:cNvPr id="461" name="Google Shape;461;p18"/>
          <p:cNvSpPr/>
          <p:nvPr/>
        </p:nvSpPr>
        <p:spPr>
          <a:xfrm>
            <a:off x="11049000" y="6419850"/>
            <a:ext cx="457200" cy="209550"/>
          </a:xfrm>
          <a:prstGeom prst="roundRect">
            <a:avLst>
              <a:gd fmla="val 36364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050">
                <a:solidFill>
                  <a:srgbClr val="7890A8"/>
                </a:solidFill>
                <a:latin typeface="Calibri"/>
                <a:ea typeface="Calibri"/>
                <a:cs typeface="Calibri"/>
                <a:sym typeface="Calibri"/>
              </a:rPr>
              <a:t>16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172B"/>
        </a:solidFill>
      </p:bgPr>
    </p:bg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9"/>
          <p:cNvSpPr/>
          <p:nvPr/>
        </p:nvSpPr>
        <p:spPr>
          <a:xfrm>
            <a:off x="685800" y="400050"/>
            <a:ext cx="495300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25">
                <a:solidFill>
                  <a:srgbClr val="F5A400"/>
                </a:solidFill>
                <a:latin typeface="Calibri"/>
                <a:ea typeface="Calibri"/>
                <a:cs typeface="Calibri"/>
                <a:sym typeface="Calibri"/>
              </a:rPr>
              <a:t>RECORDS</a:t>
            </a:r>
            <a:endParaRPr/>
          </a:p>
        </p:txBody>
      </p:sp>
      <p:sp>
        <p:nvSpPr>
          <p:cNvPr id="468" name="Google Shape;468;p19"/>
          <p:cNvSpPr/>
          <p:nvPr/>
        </p:nvSpPr>
        <p:spPr>
          <a:xfrm>
            <a:off x="685800" y="781050"/>
            <a:ext cx="838200" cy="38100"/>
          </a:xfrm>
          <a:prstGeom prst="roundRect">
            <a:avLst>
              <a:gd fmla="val 50000" name="adj"/>
            </a:avLst>
          </a:prstGeom>
          <a:solidFill>
            <a:srgbClr val="F5A400"/>
          </a:solidFill>
          <a:ln cap="flat" cmpd="sng" w="9525">
            <a:solidFill>
              <a:srgbClr val="F5A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19"/>
          <p:cNvSpPr/>
          <p:nvPr/>
        </p:nvSpPr>
        <p:spPr>
          <a:xfrm>
            <a:off x="685800" y="952500"/>
            <a:ext cx="9334500" cy="533400"/>
          </a:xfrm>
          <a:prstGeom prst="roundRect">
            <a:avLst>
              <a:gd fmla="val 14286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50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Records and Certificates</a:t>
            </a:r>
            <a:endParaRPr/>
          </a:p>
        </p:txBody>
      </p:sp>
      <p:sp>
        <p:nvSpPr>
          <p:cNvPr id="470" name="Google Shape;470;p19"/>
          <p:cNvSpPr/>
          <p:nvPr/>
        </p:nvSpPr>
        <p:spPr>
          <a:xfrm>
            <a:off x="685800" y="1485900"/>
            <a:ext cx="8572500" cy="323850"/>
          </a:xfrm>
          <a:prstGeom prst="roundRect">
            <a:avLst>
              <a:gd fmla="val 23529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425">
                <a:solidFill>
                  <a:srgbClr val="AAB9C8"/>
                </a:solidFill>
                <a:latin typeface="Calibri"/>
                <a:ea typeface="Calibri"/>
                <a:cs typeface="Calibri"/>
                <a:sym typeface="Calibri"/>
              </a:rPr>
              <a:t>Records are the evidence trail. CP-189 is more explicit about certificate and wallet-card details.</a:t>
            </a:r>
            <a:endParaRPr/>
          </a:p>
        </p:txBody>
      </p:sp>
      <p:sp>
        <p:nvSpPr>
          <p:cNvPr id="471" name="Google Shape;471;p19"/>
          <p:cNvSpPr/>
          <p:nvPr/>
        </p:nvSpPr>
        <p:spPr>
          <a:xfrm>
            <a:off x="685800" y="2190750"/>
            <a:ext cx="3276600" cy="3238500"/>
          </a:xfrm>
          <a:prstGeom prst="roundRect">
            <a:avLst>
              <a:gd fmla="val 2353" name="adj"/>
            </a:avLst>
          </a:prstGeom>
          <a:solidFill>
            <a:srgbClr val="0D2949"/>
          </a:solidFill>
          <a:ln cap="flat" cmpd="sng" w="9525">
            <a:solidFill>
              <a:srgbClr val="315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19"/>
          <p:cNvSpPr/>
          <p:nvPr/>
        </p:nvSpPr>
        <p:spPr>
          <a:xfrm>
            <a:off x="895350" y="2714625"/>
            <a:ext cx="2857500" cy="28575"/>
          </a:xfrm>
          <a:prstGeom prst="roundRect">
            <a:avLst>
              <a:gd fmla="val 50000" name="adj"/>
            </a:avLst>
          </a:prstGeom>
          <a:solidFill>
            <a:srgbClr val="F5A400"/>
          </a:solidFill>
          <a:ln cap="flat" cmpd="sng" w="9525">
            <a:solidFill>
              <a:srgbClr val="F5A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19"/>
          <p:cNvSpPr/>
          <p:nvPr/>
        </p:nvSpPr>
        <p:spPr>
          <a:xfrm>
            <a:off x="895350" y="2381250"/>
            <a:ext cx="285750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F5A400"/>
                </a:solidFill>
                <a:latin typeface="Calibri"/>
                <a:ea typeface="Calibri"/>
                <a:cs typeface="Calibri"/>
                <a:sym typeface="Calibri"/>
              </a:rPr>
              <a:t>CP-189</a:t>
            </a:r>
            <a:endParaRPr/>
          </a:p>
        </p:txBody>
      </p:sp>
      <p:sp>
        <p:nvSpPr>
          <p:cNvPr id="474" name="Google Shape;474;p19"/>
          <p:cNvSpPr/>
          <p:nvPr/>
        </p:nvSpPr>
        <p:spPr>
          <a:xfrm>
            <a:off x="895350" y="2857500"/>
            <a:ext cx="2857500" cy="2362200"/>
          </a:xfrm>
          <a:prstGeom prst="roundRect">
            <a:avLst>
              <a:gd fmla="val 3226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CP 9.2 requires training, certification, experience, previous experience, current examinations, and vision records.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75">
              <a:solidFill>
                <a:srgbClr val="F5F8F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CP 9.2.6 adds certificate/wallet card rules, ASNT Policy G-14, legal name, edition year, limitations, and signatures.</a:t>
            </a:r>
            <a:endParaRPr/>
          </a:p>
        </p:txBody>
      </p:sp>
      <p:sp>
        <p:nvSpPr>
          <p:cNvPr id="475" name="Google Shape;475;p19"/>
          <p:cNvSpPr/>
          <p:nvPr/>
        </p:nvSpPr>
        <p:spPr>
          <a:xfrm>
            <a:off x="4457700" y="2190750"/>
            <a:ext cx="3276600" cy="3238500"/>
          </a:xfrm>
          <a:prstGeom prst="roundRect">
            <a:avLst>
              <a:gd fmla="val 2353" name="adj"/>
            </a:avLst>
          </a:prstGeom>
          <a:solidFill>
            <a:srgbClr val="0D2949"/>
          </a:solidFill>
          <a:ln cap="flat" cmpd="sng" w="9525">
            <a:solidFill>
              <a:srgbClr val="315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19"/>
          <p:cNvSpPr/>
          <p:nvPr/>
        </p:nvSpPr>
        <p:spPr>
          <a:xfrm>
            <a:off x="4667250" y="2714625"/>
            <a:ext cx="2857500" cy="28575"/>
          </a:xfrm>
          <a:prstGeom prst="roundRect">
            <a:avLst>
              <a:gd fmla="val 50000" name="adj"/>
            </a:avLst>
          </a:prstGeom>
          <a:solidFill>
            <a:srgbClr val="45A0FF"/>
          </a:solidFill>
          <a:ln cap="flat" cmpd="sng" w="9525">
            <a:solidFill>
              <a:srgbClr val="45A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19"/>
          <p:cNvSpPr/>
          <p:nvPr/>
        </p:nvSpPr>
        <p:spPr>
          <a:xfrm>
            <a:off x="4667250" y="2381250"/>
            <a:ext cx="285750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45A0FF"/>
                </a:solidFill>
                <a:latin typeface="Calibri"/>
                <a:ea typeface="Calibri"/>
                <a:cs typeface="Calibri"/>
                <a:sym typeface="Calibri"/>
              </a:rPr>
              <a:t>SNT-TC-1A model WP</a:t>
            </a:r>
            <a:endParaRPr/>
          </a:p>
        </p:txBody>
      </p:sp>
      <p:sp>
        <p:nvSpPr>
          <p:cNvPr id="478" name="Google Shape;478;p19"/>
          <p:cNvSpPr/>
          <p:nvPr/>
        </p:nvSpPr>
        <p:spPr>
          <a:xfrm>
            <a:off x="4667250" y="2857500"/>
            <a:ext cx="2857500" cy="2362200"/>
          </a:xfrm>
          <a:prstGeom prst="roundRect">
            <a:avLst>
              <a:gd fmla="val 3226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TC model 9.4 lists certified individuals, level/method/limitations, education, training, vision, exams, grades, Level III verification, dates, expiration, and certifying authority signature.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75">
              <a:solidFill>
                <a:srgbClr val="F5F8F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TC 9.5 addresses active files and certificates/cards.</a:t>
            </a:r>
            <a:endParaRPr/>
          </a:p>
        </p:txBody>
      </p:sp>
      <p:sp>
        <p:nvSpPr>
          <p:cNvPr id="479" name="Google Shape;479;p19"/>
          <p:cNvSpPr/>
          <p:nvPr/>
        </p:nvSpPr>
        <p:spPr>
          <a:xfrm>
            <a:off x="8229600" y="2190750"/>
            <a:ext cx="3276600" cy="3238500"/>
          </a:xfrm>
          <a:prstGeom prst="roundRect">
            <a:avLst>
              <a:gd fmla="val 2353" name="adj"/>
            </a:avLst>
          </a:prstGeom>
          <a:solidFill>
            <a:srgbClr val="0D2949"/>
          </a:solidFill>
          <a:ln cap="flat" cmpd="sng" w="9525">
            <a:solidFill>
              <a:srgbClr val="315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19"/>
          <p:cNvSpPr/>
          <p:nvPr/>
        </p:nvSpPr>
        <p:spPr>
          <a:xfrm>
            <a:off x="8439150" y="2714625"/>
            <a:ext cx="2857500" cy="28575"/>
          </a:xfrm>
          <a:prstGeom prst="roundRect">
            <a:avLst>
              <a:gd fmla="val 50000" name="adj"/>
            </a:avLst>
          </a:prstGeom>
          <a:solidFill>
            <a:srgbClr val="40D39B"/>
          </a:solidFill>
          <a:ln cap="flat" cmpd="sng" w="9525">
            <a:solidFill>
              <a:srgbClr val="40D3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19"/>
          <p:cNvSpPr/>
          <p:nvPr/>
        </p:nvSpPr>
        <p:spPr>
          <a:xfrm>
            <a:off x="8439150" y="2381250"/>
            <a:ext cx="285750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40D39B"/>
                </a:solidFill>
                <a:latin typeface="Calibri"/>
                <a:ea typeface="Calibri"/>
                <a:cs typeface="Calibri"/>
                <a:sym typeface="Calibri"/>
              </a:rPr>
              <a:t>Line-by-line difference</a:t>
            </a:r>
            <a:endParaRPr/>
          </a:p>
        </p:txBody>
      </p:sp>
      <p:sp>
        <p:nvSpPr>
          <p:cNvPr id="482" name="Google Shape;482;p19"/>
          <p:cNvSpPr/>
          <p:nvPr/>
        </p:nvSpPr>
        <p:spPr>
          <a:xfrm>
            <a:off x="8439150" y="2857500"/>
            <a:ext cx="2857500" cy="2362200"/>
          </a:xfrm>
          <a:prstGeom prst="roundRect">
            <a:avLst>
              <a:gd fmla="val 3226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Both require traceable personnel records.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75">
              <a:solidFill>
                <a:srgbClr val="F5F8F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CP is more detailed about the format and wording of certificates/cards when issued.</a:t>
            </a:r>
            <a:endParaRPr/>
          </a:p>
        </p:txBody>
      </p:sp>
      <p:sp>
        <p:nvSpPr>
          <p:cNvPr id="483" name="Google Shape;483;p19"/>
          <p:cNvSpPr/>
          <p:nvPr/>
        </p:nvSpPr>
        <p:spPr>
          <a:xfrm>
            <a:off x="685800" y="5572125"/>
            <a:ext cx="10820400" cy="647700"/>
          </a:xfrm>
          <a:prstGeom prst="roundRect">
            <a:avLst>
              <a:gd fmla="val 11765" name="adj"/>
            </a:avLst>
          </a:prstGeom>
          <a:solidFill>
            <a:srgbClr val="09233F"/>
          </a:solidFill>
          <a:ln cap="flat" cmpd="sng" w="14275">
            <a:solidFill>
              <a:srgbClr val="F5A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19"/>
          <p:cNvSpPr/>
          <p:nvPr/>
        </p:nvSpPr>
        <p:spPr>
          <a:xfrm>
            <a:off x="876300" y="5686425"/>
            <a:ext cx="180975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rgbClr val="F5A400"/>
                </a:solidFill>
                <a:latin typeface="Calibri"/>
                <a:ea typeface="Calibri"/>
                <a:cs typeface="Calibri"/>
                <a:sym typeface="Calibri"/>
              </a:rPr>
              <a:t>TEACH</a:t>
            </a:r>
            <a:endParaRPr/>
          </a:p>
        </p:txBody>
      </p:sp>
      <p:sp>
        <p:nvSpPr>
          <p:cNvPr id="485" name="Google Shape;485;p19"/>
          <p:cNvSpPr/>
          <p:nvPr/>
        </p:nvSpPr>
        <p:spPr>
          <a:xfrm>
            <a:off x="2686050" y="5686425"/>
            <a:ext cx="8610600" cy="438150"/>
          </a:xfrm>
          <a:prstGeom prst="roundRect">
            <a:avLst>
              <a:gd fmla="val 1739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350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A clean file should let an auditor reconstruct how the person was qualified, certified, recertified, suspended, or reinstated.</a:t>
            </a:r>
            <a:endParaRPr/>
          </a:p>
        </p:txBody>
      </p:sp>
      <p:sp>
        <p:nvSpPr>
          <p:cNvPr id="486" name="Google Shape;486;p19"/>
          <p:cNvSpPr/>
          <p:nvPr/>
        </p:nvSpPr>
        <p:spPr>
          <a:xfrm>
            <a:off x="685800" y="6305550"/>
            <a:ext cx="10820400" cy="14288"/>
          </a:xfrm>
          <a:prstGeom prst="roundRect">
            <a:avLst>
              <a:gd fmla="val 50000" name="adj"/>
            </a:avLst>
          </a:prstGeom>
          <a:solidFill>
            <a:srgbClr val="31506F"/>
          </a:solidFill>
          <a:ln cap="flat" cmpd="sng" w="9525">
            <a:solidFill>
              <a:srgbClr val="315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19"/>
          <p:cNvSpPr/>
          <p:nvPr/>
        </p:nvSpPr>
        <p:spPr>
          <a:xfrm>
            <a:off x="685800" y="6419850"/>
            <a:ext cx="8572500" cy="209550"/>
          </a:xfrm>
          <a:prstGeom prst="roundRect">
            <a:avLst>
              <a:gd fmla="val 36364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975">
                <a:solidFill>
                  <a:srgbClr val="7890A8"/>
                </a:solidFill>
                <a:latin typeface="Calibri"/>
                <a:ea typeface="Calibri"/>
                <a:cs typeface="Calibri"/>
                <a:sym typeface="Calibri"/>
              </a:rPr>
              <a:t>Sources: ASNT CP-189-2020 PDF and ASNT Model Written Practice based on SNT-TC-1A (2020)</a:t>
            </a:r>
            <a:endParaRPr/>
          </a:p>
        </p:txBody>
      </p:sp>
      <p:sp>
        <p:nvSpPr>
          <p:cNvPr id="488" name="Google Shape;488;p19"/>
          <p:cNvSpPr/>
          <p:nvPr/>
        </p:nvSpPr>
        <p:spPr>
          <a:xfrm>
            <a:off x="11049000" y="6419850"/>
            <a:ext cx="457200" cy="209550"/>
          </a:xfrm>
          <a:prstGeom prst="roundRect">
            <a:avLst>
              <a:gd fmla="val 36364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050">
                <a:solidFill>
                  <a:srgbClr val="7890A8"/>
                </a:solidFill>
                <a:latin typeface="Calibri"/>
                <a:ea typeface="Calibri"/>
                <a:cs typeface="Calibri"/>
                <a:sym typeface="Calibri"/>
              </a:rPr>
              <a:t>17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172B"/>
        </a:solidFill>
      </p:bgPr>
    </p:bg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0"/>
          <p:cNvSpPr/>
          <p:nvPr/>
        </p:nvSpPr>
        <p:spPr>
          <a:xfrm>
            <a:off x="685800" y="400050"/>
            <a:ext cx="495300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25">
                <a:solidFill>
                  <a:srgbClr val="F5A400"/>
                </a:solidFill>
                <a:latin typeface="Calibri"/>
                <a:ea typeface="Calibri"/>
                <a:cs typeface="Calibri"/>
                <a:sym typeface="Calibri"/>
              </a:rPr>
              <a:t>STATUS</a:t>
            </a:r>
            <a:endParaRPr/>
          </a:p>
        </p:txBody>
      </p:sp>
      <p:sp>
        <p:nvSpPr>
          <p:cNvPr id="495" name="Google Shape;495;p20"/>
          <p:cNvSpPr/>
          <p:nvPr/>
        </p:nvSpPr>
        <p:spPr>
          <a:xfrm>
            <a:off x="685800" y="781050"/>
            <a:ext cx="838200" cy="38100"/>
          </a:xfrm>
          <a:prstGeom prst="roundRect">
            <a:avLst>
              <a:gd fmla="val 50000" name="adj"/>
            </a:avLst>
          </a:prstGeom>
          <a:solidFill>
            <a:srgbClr val="F5A400"/>
          </a:solidFill>
          <a:ln cap="flat" cmpd="sng" w="9525">
            <a:solidFill>
              <a:srgbClr val="F5A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20"/>
          <p:cNvSpPr/>
          <p:nvPr/>
        </p:nvSpPr>
        <p:spPr>
          <a:xfrm>
            <a:off x="685800" y="952500"/>
            <a:ext cx="9334500" cy="781050"/>
          </a:xfrm>
          <a:prstGeom prst="roundRect">
            <a:avLst>
              <a:gd fmla="val 9756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2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Expiration, Suspension, Revocation, and Reinstatement</a:t>
            </a:r>
            <a:endParaRPr/>
          </a:p>
        </p:txBody>
      </p:sp>
      <p:sp>
        <p:nvSpPr>
          <p:cNvPr id="497" name="Google Shape;497;p20"/>
          <p:cNvSpPr/>
          <p:nvPr/>
        </p:nvSpPr>
        <p:spPr>
          <a:xfrm>
            <a:off x="685800" y="1771650"/>
            <a:ext cx="8572500" cy="323850"/>
          </a:xfrm>
          <a:prstGeom prst="roundRect">
            <a:avLst>
              <a:gd fmla="val 23529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425">
                <a:solidFill>
                  <a:srgbClr val="AAB9C8"/>
                </a:solidFill>
                <a:latin typeface="Calibri"/>
                <a:ea typeface="Calibri"/>
                <a:cs typeface="Calibri"/>
                <a:sym typeface="Calibri"/>
              </a:rPr>
              <a:t>CP-189 gives fixed triggers; the TC model leaves more timing to employer selection.</a:t>
            </a:r>
            <a:endParaRPr/>
          </a:p>
        </p:txBody>
      </p:sp>
      <p:sp>
        <p:nvSpPr>
          <p:cNvPr id="498" name="Google Shape;498;p20"/>
          <p:cNvSpPr/>
          <p:nvPr/>
        </p:nvSpPr>
        <p:spPr>
          <a:xfrm>
            <a:off x="685800" y="2190750"/>
            <a:ext cx="3276600" cy="3238500"/>
          </a:xfrm>
          <a:prstGeom prst="roundRect">
            <a:avLst>
              <a:gd fmla="val 2353" name="adj"/>
            </a:avLst>
          </a:prstGeom>
          <a:solidFill>
            <a:srgbClr val="0D2949"/>
          </a:solidFill>
          <a:ln cap="flat" cmpd="sng" w="9525">
            <a:solidFill>
              <a:srgbClr val="315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20"/>
          <p:cNvSpPr/>
          <p:nvPr/>
        </p:nvSpPr>
        <p:spPr>
          <a:xfrm>
            <a:off x="895350" y="2714625"/>
            <a:ext cx="2857500" cy="28575"/>
          </a:xfrm>
          <a:prstGeom prst="roundRect">
            <a:avLst>
              <a:gd fmla="val 50000" name="adj"/>
            </a:avLst>
          </a:prstGeom>
          <a:solidFill>
            <a:srgbClr val="F5A400"/>
          </a:solidFill>
          <a:ln cap="flat" cmpd="sng" w="9525">
            <a:solidFill>
              <a:srgbClr val="F5A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20"/>
          <p:cNvSpPr/>
          <p:nvPr/>
        </p:nvSpPr>
        <p:spPr>
          <a:xfrm>
            <a:off x="895350" y="2381250"/>
            <a:ext cx="285750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F5A400"/>
                </a:solidFill>
                <a:latin typeface="Calibri"/>
                <a:ea typeface="Calibri"/>
                <a:cs typeface="Calibri"/>
                <a:sym typeface="Calibri"/>
              </a:rPr>
              <a:t>CP-189</a:t>
            </a:r>
            <a:endParaRPr/>
          </a:p>
        </p:txBody>
      </p:sp>
      <p:sp>
        <p:nvSpPr>
          <p:cNvPr id="501" name="Google Shape;501;p20"/>
          <p:cNvSpPr/>
          <p:nvPr/>
        </p:nvSpPr>
        <p:spPr>
          <a:xfrm>
            <a:off x="895350" y="2857500"/>
            <a:ext cx="2857500" cy="2362200"/>
          </a:xfrm>
          <a:prstGeom prst="roundRect">
            <a:avLst>
              <a:gd fmla="val 3226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CP 7.1: Level I/II expire at five years; Level III expires when ASNT Level III expires.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75">
              <a:solidFill>
                <a:srgbClr val="F5F8F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CP 7.2: suspend after 12 months without duties.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75">
              <a:solidFill>
                <a:srgbClr val="F5F8F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CP 7.3: revoke after 24 months without duties or unethical/incompetent conduct.</a:t>
            </a:r>
            <a:endParaRPr/>
          </a:p>
        </p:txBody>
      </p:sp>
      <p:sp>
        <p:nvSpPr>
          <p:cNvPr id="502" name="Google Shape;502;p20"/>
          <p:cNvSpPr/>
          <p:nvPr/>
        </p:nvSpPr>
        <p:spPr>
          <a:xfrm>
            <a:off x="4457700" y="2190750"/>
            <a:ext cx="3276600" cy="3238500"/>
          </a:xfrm>
          <a:prstGeom prst="roundRect">
            <a:avLst>
              <a:gd fmla="val 2353" name="adj"/>
            </a:avLst>
          </a:prstGeom>
          <a:solidFill>
            <a:srgbClr val="0D2949"/>
          </a:solidFill>
          <a:ln cap="flat" cmpd="sng" w="9525">
            <a:solidFill>
              <a:srgbClr val="315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20"/>
          <p:cNvSpPr/>
          <p:nvPr/>
        </p:nvSpPr>
        <p:spPr>
          <a:xfrm>
            <a:off x="4667250" y="2714625"/>
            <a:ext cx="2857500" cy="28575"/>
          </a:xfrm>
          <a:prstGeom prst="roundRect">
            <a:avLst>
              <a:gd fmla="val 50000" name="adj"/>
            </a:avLst>
          </a:prstGeom>
          <a:solidFill>
            <a:srgbClr val="45A0FF"/>
          </a:solidFill>
          <a:ln cap="flat" cmpd="sng" w="9525">
            <a:solidFill>
              <a:srgbClr val="45A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20"/>
          <p:cNvSpPr/>
          <p:nvPr/>
        </p:nvSpPr>
        <p:spPr>
          <a:xfrm>
            <a:off x="4667250" y="2381250"/>
            <a:ext cx="285750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45A0FF"/>
                </a:solidFill>
                <a:latin typeface="Calibri"/>
                <a:ea typeface="Calibri"/>
                <a:cs typeface="Calibri"/>
                <a:sym typeface="Calibri"/>
              </a:rPr>
              <a:t>SNT-TC-1A model WP</a:t>
            </a:r>
            <a:endParaRPr/>
          </a:p>
        </p:txBody>
      </p:sp>
      <p:sp>
        <p:nvSpPr>
          <p:cNvPr id="505" name="Google Shape;505;p20"/>
          <p:cNvSpPr/>
          <p:nvPr/>
        </p:nvSpPr>
        <p:spPr>
          <a:xfrm>
            <a:off x="4667250" y="2857500"/>
            <a:ext cx="2857500" cy="2362200"/>
          </a:xfrm>
          <a:prstGeom prst="roundRect">
            <a:avLst>
              <a:gd fmla="val 3226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TC model 11: interrupted service periods are inserted by the employer.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75">
              <a:solidFill>
                <a:srgbClr val="F5F8F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TC 13: termination revokes certification.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75">
              <a:solidFill>
                <a:srgbClr val="F5F8F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TC 14: reinstatement without new exam if records are maintained, certification did not expire, and reinstatement is within six months.</a:t>
            </a:r>
            <a:endParaRPr/>
          </a:p>
        </p:txBody>
      </p:sp>
      <p:sp>
        <p:nvSpPr>
          <p:cNvPr id="506" name="Google Shape;506;p20"/>
          <p:cNvSpPr/>
          <p:nvPr/>
        </p:nvSpPr>
        <p:spPr>
          <a:xfrm>
            <a:off x="8229600" y="2190750"/>
            <a:ext cx="3276600" cy="3238500"/>
          </a:xfrm>
          <a:prstGeom prst="roundRect">
            <a:avLst>
              <a:gd fmla="val 2353" name="adj"/>
            </a:avLst>
          </a:prstGeom>
          <a:solidFill>
            <a:srgbClr val="0D2949"/>
          </a:solidFill>
          <a:ln cap="flat" cmpd="sng" w="9525">
            <a:solidFill>
              <a:srgbClr val="315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20"/>
          <p:cNvSpPr/>
          <p:nvPr/>
        </p:nvSpPr>
        <p:spPr>
          <a:xfrm>
            <a:off x="8439150" y="2714625"/>
            <a:ext cx="2857500" cy="28575"/>
          </a:xfrm>
          <a:prstGeom prst="roundRect">
            <a:avLst>
              <a:gd fmla="val 50000" name="adj"/>
            </a:avLst>
          </a:prstGeom>
          <a:solidFill>
            <a:srgbClr val="40D39B"/>
          </a:solidFill>
          <a:ln cap="flat" cmpd="sng" w="9525">
            <a:solidFill>
              <a:srgbClr val="40D3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20"/>
          <p:cNvSpPr/>
          <p:nvPr/>
        </p:nvSpPr>
        <p:spPr>
          <a:xfrm>
            <a:off x="8439150" y="2381250"/>
            <a:ext cx="285750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40D39B"/>
                </a:solidFill>
                <a:latin typeface="Calibri"/>
                <a:ea typeface="Calibri"/>
                <a:cs typeface="Calibri"/>
                <a:sym typeface="Calibri"/>
              </a:rPr>
              <a:t>Line-by-line difference</a:t>
            </a:r>
            <a:endParaRPr/>
          </a:p>
        </p:txBody>
      </p:sp>
      <p:sp>
        <p:nvSpPr>
          <p:cNvPr id="509" name="Google Shape;509;p20"/>
          <p:cNvSpPr/>
          <p:nvPr/>
        </p:nvSpPr>
        <p:spPr>
          <a:xfrm>
            <a:off x="8439150" y="2857500"/>
            <a:ext cx="2857500" cy="2362200"/>
          </a:xfrm>
          <a:prstGeom prst="roundRect">
            <a:avLst>
              <a:gd fmla="val 3226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CP fixes inactivity and expiration triggers.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75">
              <a:solidFill>
                <a:srgbClr val="F5F8F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TC model requires the employer to define reasonable periods and conditions.</a:t>
            </a:r>
            <a:endParaRPr/>
          </a:p>
        </p:txBody>
      </p:sp>
      <p:sp>
        <p:nvSpPr>
          <p:cNvPr id="510" name="Google Shape;510;p20"/>
          <p:cNvSpPr/>
          <p:nvPr/>
        </p:nvSpPr>
        <p:spPr>
          <a:xfrm>
            <a:off x="685800" y="5572125"/>
            <a:ext cx="10820400" cy="647700"/>
          </a:xfrm>
          <a:prstGeom prst="roundRect">
            <a:avLst>
              <a:gd fmla="val 11765" name="adj"/>
            </a:avLst>
          </a:prstGeom>
          <a:solidFill>
            <a:srgbClr val="09233F"/>
          </a:solidFill>
          <a:ln cap="flat" cmpd="sng" w="14275">
            <a:solidFill>
              <a:srgbClr val="F5A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20"/>
          <p:cNvSpPr/>
          <p:nvPr/>
        </p:nvSpPr>
        <p:spPr>
          <a:xfrm>
            <a:off x="876300" y="5686425"/>
            <a:ext cx="180975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rgbClr val="F5A400"/>
                </a:solidFill>
                <a:latin typeface="Calibri"/>
                <a:ea typeface="Calibri"/>
                <a:cs typeface="Calibri"/>
                <a:sym typeface="Calibri"/>
              </a:rPr>
              <a:t>TEACH</a:t>
            </a:r>
            <a:endParaRPr/>
          </a:p>
        </p:txBody>
      </p:sp>
      <p:sp>
        <p:nvSpPr>
          <p:cNvPr id="512" name="Google Shape;512;p20"/>
          <p:cNvSpPr/>
          <p:nvPr/>
        </p:nvSpPr>
        <p:spPr>
          <a:xfrm>
            <a:off x="2686050" y="5686425"/>
            <a:ext cx="8610600" cy="438150"/>
          </a:xfrm>
          <a:prstGeom prst="roundRect">
            <a:avLst>
              <a:gd fmla="val 1739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350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Train students to separate expiration, suspension, revocation, termination, and reinstatement; they are not interchangeable.</a:t>
            </a:r>
            <a:endParaRPr/>
          </a:p>
        </p:txBody>
      </p:sp>
      <p:sp>
        <p:nvSpPr>
          <p:cNvPr id="513" name="Google Shape;513;p20"/>
          <p:cNvSpPr/>
          <p:nvPr/>
        </p:nvSpPr>
        <p:spPr>
          <a:xfrm>
            <a:off x="685800" y="6305550"/>
            <a:ext cx="10820400" cy="14288"/>
          </a:xfrm>
          <a:prstGeom prst="roundRect">
            <a:avLst>
              <a:gd fmla="val 50000" name="adj"/>
            </a:avLst>
          </a:prstGeom>
          <a:solidFill>
            <a:srgbClr val="31506F"/>
          </a:solidFill>
          <a:ln cap="flat" cmpd="sng" w="9525">
            <a:solidFill>
              <a:srgbClr val="315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20"/>
          <p:cNvSpPr/>
          <p:nvPr/>
        </p:nvSpPr>
        <p:spPr>
          <a:xfrm>
            <a:off x="685800" y="6419850"/>
            <a:ext cx="8572500" cy="209550"/>
          </a:xfrm>
          <a:prstGeom prst="roundRect">
            <a:avLst>
              <a:gd fmla="val 36364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975">
                <a:solidFill>
                  <a:srgbClr val="7890A8"/>
                </a:solidFill>
                <a:latin typeface="Calibri"/>
                <a:ea typeface="Calibri"/>
                <a:cs typeface="Calibri"/>
                <a:sym typeface="Calibri"/>
              </a:rPr>
              <a:t>Sources: ASNT CP-189-2020 PDF and ASNT Model Written Practice based on SNT-TC-1A (2020)</a:t>
            </a:r>
            <a:endParaRPr/>
          </a:p>
        </p:txBody>
      </p:sp>
      <p:sp>
        <p:nvSpPr>
          <p:cNvPr id="515" name="Google Shape;515;p20"/>
          <p:cNvSpPr/>
          <p:nvPr/>
        </p:nvSpPr>
        <p:spPr>
          <a:xfrm>
            <a:off x="11049000" y="6419850"/>
            <a:ext cx="457200" cy="209550"/>
          </a:xfrm>
          <a:prstGeom prst="roundRect">
            <a:avLst>
              <a:gd fmla="val 36364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050">
                <a:solidFill>
                  <a:srgbClr val="7890A8"/>
                </a:solidFill>
                <a:latin typeface="Calibri"/>
                <a:ea typeface="Calibri"/>
                <a:cs typeface="Calibri"/>
                <a:sym typeface="Calibri"/>
              </a:rPr>
              <a:t>18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172B"/>
        </a:solidFill>
      </p:bgPr>
    </p:bg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1"/>
          <p:cNvSpPr/>
          <p:nvPr/>
        </p:nvSpPr>
        <p:spPr>
          <a:xfrm>
            <a:off x="685800" y="400050"/>
            <a:ext cx="495300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25">
                <a:solidFill>
                  <a:srgbClr val="F5A400"/>
                </a:solidFill>
                <a:latin typeface="Calibri"/>
                <a:ea typeface="Calibri"/>
                <a:cs typeface="Calibri"/>
                <a:sym typeface="Calibri"/>
              </a:rPr>
              <a:t>RECERTIFICATION</a:t>
            </a:r>
            <a:endParaRPr/>
          </a:p>
        </p:txBody>
      </p:sp>
      <p:sp>
        <p:nvSpPr>
          <p:cNvPr id="522" name="Google Shape;522;p21"/>
          <p:cNvSpPr/>
          <p:nvPr/>
        </p:nvSpPr>
        <p:spPr>
          <a:xfrm>
            <a:off x="685800" y="781050"/>
            <a:ext cx="838200" cy="38100"/>
          </a:xfrm>
          <a:prstGeom prst="roundRect">
            <a:avLst>
              <a:gd fmla="val 50000" name="adj"/>
            </a:avLst>
          </a:prstGeom>
          <a:solidFill>
            <a:srgbClr val="F5A400"/>
          </a:solidFill>
          <a:ln cap="flat" cmpd="sng" w="9525">
            <a:solidFill>
              <a:srgbClr val="F5A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21"/>
          <p:cNvSpPr/>
          <p:nvPr/>
        </p:nvSpPr>
        <p:spPr>
          <a:xfrm>
            <a:off x="685800" y="952500"/>
            <a:ext cx="9334500" cy="533400"/>
          </a:xfrm>
          <a:prstGeom prst="roundRect">
            <a:avLst>
              <a:gd fmla="val 14286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50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Recertification</a:t>
            </a:r>
            <a:endParaRPr/>
          </a:p>
        </p:txBody>
      </p:sp>
      <p:sp>
        <p:nvSpPr>
          <p:cNvPr id="524" name="Google Shape;524;p21"/>
          <p:cNvSpPr/>
          <p:nvPr/>
        </p:nvSpPr>
        <p:spPr>
          <a:xfrm>
            <a:off x="685800" y="1485900"/>
            <a:ext cx="8572500" cy="323850"/>
          </a:xfrm>
          <a:prstGeom prst="roundRect">
            <a:avLst>
              <a:gd fmla="val 23529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425">
                <a:solidFill>
                  <a:srgbClr val="AAB9C8"/>
                </a:solidFill>
                <a:latin typeface="Calibri"/>
                <a:ea typeface="Calibri"/>
                <a:cs typeface="Calibri"/>
                <a:sym typeface="Calibri"/>
              </a:rPr>
              <a:t>Recertification is where ongoing performance becomes evidence.</a:t>
            </a:r>
            <a:endParaRPr/>
          </a:p>
        </p:txBody>
      </p:sp>
      <p:sp>
        <p:nvSpPr>
          <p:cNvPr id="525" name="Google Shape;525;p21"/>
          <p:cNvSpPr/>
          <p:nvPr/>
        </p:nvSpPr>
        <p:spPr>
          <a:xfrm>
            <a:off x="685800" y="2190750"/>
            <a:ext cx="3276600" cy="3238500"/>
          </a:xfrm>
          <a:prstGeom prst="roundRect">
            <a:avLst>
              <a:gd fmla="val 2353" name="adj"/>
            </a:avLst>
          </a:prstGeom>
          <a:solidFill>
            <a:srgbClr val="0D2949"/>
          </a:solidFill>
          <a:ln cap="flat" cmpd="sng" w="9525">
            <a:solidFill>
              <a:srgbClr val="315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21"/>
          <p:cNvSpPr/>
          <p:nvPr/>
        </p:nvSpPr>
        <p:spPr>
          <a:xfrm>
            <a:off x="895350" y="2714625"/>
            <a:ext cx="2857500" cy="28575"/>
          </a:xfrm>
          <a:prstGeom prst="roundRect">
            <a:avLst>
              <a:gd fmla="val 50000" name="adj"/>
            </a:avLst>
          </a:prstGeom>
          <a:solidFill>
            <a:srgbClr val="F5A400"/>
          </a:solidFill>
          <a:ln cap="flat" cmpd="sng" w="9525">
            <a:solidFill>
              <a:srgbClr val="F5A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21"/>
          <p:cNvSpPr/>
          <p:nvPr/>
        </p:nvSpPr>
        <p:spPr>
          <a:xfrm>
            <a:off x="895350" y="2381250"/>
            <a:ext cx="285750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F5A400"/>
                </a:solidFill>
                <a:latin typeface="Calibri"/>
                <a:ea typeface="Calibri"/>
                <a:cs typeface="Calibri"/>
                <a:sym typeface="Calibri"/>
              </a:rPr>
              <a:t>CP-189</a:t>
            </a:r>
            <a:endParaRPr/>
          </a:p>
        </p:txBody>
      </p:sp>
      <p:sp>
        <p:nvSpPr>
          <p:cNvPr id="528" name="Google Shape;528;p21"/>
          <p:cNvSpPr/>
          <p:nvPr/>
        </p:nvSpPr>
        <p:spPr>
          <a:xfrm>
            <a:off x="895350" y="2857500"/>
            <a:ext cx="2857500" cy="2362200"/>
          </a:xfrm>
          <a:prstGeom prst="roundRect">
            <a:avLst>
              <a:gd fmla="val 3226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CP 8.1: Level I/II recertified by reexamination or 350 hours documented experience plus a specific exam every five years.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75">
              <a:solidFill>
                <a:srgbClr val="F5F8F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CP 8.1.2: repeat Section 6 exams at least every 10 years.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75">
              <a:solidFill>
                <a:srgbClr val="F5F8F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CP 8.2: Level III every five years by current ASNT certificate.</a:t>
            </a:r>
            <a:endParaRPr/>
          </a:p>
        </p:txBody>
      </p:sp>
      <p:sp>
        <p:nvSpPr>
          <p:cNvPr id="529" name="Google Shape;529;p21"/>
          <p:cNvSpPr/>
          <p:nvPr/>
        </p:nvSpPr>
        <p:spPr>
          <a:xfrm>
            <a:off x="4457700" y="2190750"/>
            <a:ext cx="3276600" cy="3238500"/>
          </a:xfrm>
          <a:prstGeom prst="roundRect">
            <a:avLst>
              <a:gd fmla="val 2353" name="adj"/>
            </a:avLst>
          </a:prstGeom>
          <a:solidFill>
            <a:srgbClr val="0D2949"/>
          </a:solidFill>
          <a:ln cap="flat" cmpd="sng" w="9525">
            <a:solidFill>
              <a:srgbClr val="315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21"/>
          <p:cNvSpPr/>
          <p:nvPr/>
        </p:nvSpPr>
        <p:spPr>
          <a:xfrm>
            <a:off x="4667250" y="2714625"/>
            <a:ext cx="2857500" cy="28575"/>
          </a:xfrm>
          <a:prstGeom prst="roundRect">
            <a:avLst>
              <a:gd fmla="val 50000" name="adj"/>
            </a:avLst>
          </a:prstGeom>
          <a:solidFill>
            <a:srgbClr val="45A0FF"/>
          </a:solidFill>
          <a:ln cap="flat" cmpd="sng" w="9525">
            <a:solidFill>
              <a:srgbClr val="45A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21"/>
          <p:cNvSpPr/>
          <p:nvPr/>
        </p:nvSpPr>
        <p:spPr>
          <a:xfrm>
            <a:off x="4667250" y="2381250"/>
            <a:ext cx="285750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45A0FF"/>
                </a:solidFill>
                <a:latin typeface="Calibri"/>
                <a:ea typeface="Calibri"/>
                <a:cs typeface="Calibri"/>
                <a:sym typeface="Calibri"/>
              </a:rPr>
              <a:t>SNT-TC-1A model WP</a:t>
            </a:r>
            <a:endParaRPr/>
          </a:p>
        </p:txBody>
      </p:sp>
      <p:sp>
        <p:nvSpPr>
          <p:cNvPr id="532" name="Google Shape;532;p21"/>
          <p:cNvSpPr/>
          <p:nvPr/>
        </p:nvSpPr>
        <p:spPr>
          <a:xfrm>
            <a:off x="4667250" y="2857500"/>
            <a:ext cx="2857500" cy="2362200"/>
          </a:xfrm>
          <a:prstGeom prst="roundRect">
            <a:avLst>
              <a:gd fmla="val 3226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TC model 12.1: recertify by continuing satisfactory technical performance or reexamination.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75">
              <a:solidFill>
                <a:srgbClr val="F5F8F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TC 12.2: every five years, or less if the employer inserts a shorter period.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75">
              <a:solidFill>
                <a:srgbClr val="F5F8F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TC 12.3 addresses new techniques for Level III.</a:t>
            </a:r>
            <a:endParaRPr/>
          </a:p>
        </p:txBody>
      </p:sp>
      <p:sp>
        <p:nvSpPr>
          <p:cNvPr id="533" name="Google Shape;533;p21"/>
          <p:cNvSpPr/>
          <p:nvPr/>
        </p:nvSpPr>
        <p:spPr>
          <a:xfrm>
            <a:off x="8229600" y="2190750"/>
            <a:ext cx="3276600" cy="3238500"/>
          </a:xfrm>
          <a:prstGeom prst="roundRect">
            <a:avLst>
              <a:gd fmla="val 2353" name="adj"/>
            </a:avLst>
          </a:prstGeom>
          <a:solidFill>
            <a:srgbClr val="0D2949"/>
          </a:solidFill>
          <a:ln cap="flat" cmpd="sng" w="9525">
            <a:solidFill>
              <a:srgbClr val="315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21"/>
          <p:cNvSpPr/>
          <p:nvPr/>
        </p:nvSpPr>
        <p:spPr>
          <a:xfrm>
            <a:off x="8439150" y="2714625"/>
            <a:ext cx="2857500" cy="28575"/>
          </a:xfrm>
          <a:prstGeom prst="roundRect">
            <a:avLst>
              <a:gd fmla="val 50000" name="adj"/>
            </a:avLst>
          </a:prstGeom>
          <a:solidFill>
            <a:srgbClr val="40D39B"/>
          </a:solidFill>
          <a:ln cap="flat" cmpd="sng" w="9525">
            <a:solidFill>
              <a:srgbClr val="40D3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21"/>
          <p:cNvSpPr/>
          <p:nvPr/>
        </p:nvSpPr>
        <p:spPr>
          <a:xfrm>
            <a:off x="8439150" y="2381250"/>
            <a:ext cx="285750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40D39B"/>
                </a:solidFill>
                <a:latin typeface="Calibri"/>
                <a:ea typeface="Calibri"/>
                <a:cs typeface="Calibri"/>
                <a:sym typeface="Calibri"/>
              </a:rPr>
              <a:t>Line-by-line difference</a:t>
            </a:r>
            <a:endParaRPr/>
          </a:p>
        </p:txBody>
      </p:sp>
      <p:sp>
        <p:nvSpPr>
          <p:cNvPr id="536" name="Google Shape;536;p21"/>
          <p:cNvSpPr/>
          <p:nvPr/>
        </p:nvSpPr>
        <p:spPr>
          <a:xfrm>
            <a:off x="8439150" y="2857500"/>
            <a:ext cx="2857500" cy="2362200"/>
          </a:xfrm>
          <a:prstGeom prst="roundRect">
            <a:avLst>
              <a:gd fmla="val 3226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CP provides a more explicit 5-year/10-year path.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75">
              <a:solidFill>
                <a:srgbClr val="F5F8F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TC model is more flexible but still requires a defined period and evidence.</a:t>
            </a:r>
            <a:endParaRPr/>
          </a:p>
        </p:txBody>
      </p:sp>
      <p:sp>
        <p:nvSpPr>
          <p:cNvPr id="537" name="Google Shape;537;p21"/>
          <p:cNvSpPr/>
          <p:nvPr/>
        </p:nvSpPr>
        <p:spPr>
          <a:xfrm>
            <a:off x="685800" y="5572125"/>
            <a:ext cx="10820400" cy="647700"/>
          </a:xfrm>
          <a:prstGeom prst="roundRect">
            <a:avLst>
              <a:gd fmla="val 11765" name="adj"/>
            </a:avLst>
          </a:prstGeom>
          <a:solidFill>
            <a:srgbClr val="09233F"/>
          </a:solidFill>
          <a:ln cap="flat" cmpd="sng" w="14275">
            <a:solidFill>
              <a:srgbClr val="F5A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21"/>
          <p:cNvSpPr/>
          <p:nvPr/>
        </p:nvSpPr>
        <p:spPr>
          <a:xfrm>
            <a:off x="876300" y="5686425"/>
            <a:ext cx="180975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rgbClr val="F5A400"/>
                </a:solidFill>
                <a:latin typeface="Calibri"/>
                <a:ea typeface="Calibri"/>
                <a:cs typeface="Calibri"/>
                <a:sym typeface="Calibri"/>
              </a:rPr>
              <a:t>TEACH</a:t>
            </a:r>
            <a:endParaRPr/>
          </a:p>
        </p:txBody>
      </p:sp>
      <p:sp>
        <p:nvSpPr>
          <p:cNvPr id="539" name="Google Shape;539;p21"/>
          <p:cNvSpPr/>
          <p:nvPr/>
        </p:nvSpPr>
        <p:spPr>
          <a:xfrm>
            <a:off x="2686050" y="5686425"/>
            <a:ext cx="8610600" cy="438150"/>
          </a:xfrm>
          <a:prstGeom prst="roundRect">
            <a:avLst>
              <a:gd fmla="val 1739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350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For a comparison exercise, make students build the timeline from initial cert date to expiration to recert evidence.</a:t>
            </a:r>
            <a:endParaRPr/>
          </a:p>
        </p:txBody>
      </p:sp>
      <p:sp>
        <p:nvSpPr>
          <p:cNvPr id="540" name="Google Shape;540;p21"/>
          <p:cNvSpPr/>
          <p:nvPr/>
        </p:nvSpPr>
        <p:spPr>
          <a:xfrm>
            <a:off x="685800" y="6305550"/>
            <a:ext cx="10820400" cy="14288"/>
          </a:xfrm>
          <a:prstGeom prst="roundRect">
            <a:avLst>
              <a:gd fmla="val 50000" name="adj"/>
            </a:avLst>
          </a:prstGeom>
          <a:solidFill>
            <a:srgbClr val="31506F"/>
          </a:solidFill>
          <a:ln cap="flat" cmpd="sng" w="9525">
            <a:solidFill>
              <a:srgbClr val="315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21"/>
          <p:cNvSpPr/>
          <p:nvPr/>
        </p:nvSpPr>
        <p:spPr>
          <a:xfrm>
            <a:off x="685800" y="6419850"/>
            <a:ext cx="8572500" cy="209550"/>
          </a:xfrm>
          <a:prstGeom prst="roundRect">
            <a:avLst>
              <a:gd fmla="val 36364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975">
                <a:solidFill>
                  <a:srgbClr val="7890A8"/>
                </a:solidFill>
                <a:latin typeface="Calibri"/>
                <a:ea typeface="Calibri"/>
                <a:cs typeface="Calibri"/>
                <a:sym typeface="Calibri"/>
              </a:rPr>
              <a:t>Sources: ASNT CP-189-2020 PDF and ASNT Model Written Practice based on SNT-TC-1A (2020)</a:t>
            </a:r>
            <a:endParaRPr/>
          </a:p>
        </p:txBody>
      </p:sp>
      <p:sp>
        <p:nvSpPr>
          <p:cNvPr id="542" name="Google Shape;542;p21"/>
          <p:cNvSpPr/>
          <p:nvPr/>
        </p:nvSpPr>
        <p:spPr>
          <a:xfrm>
            <a:off x="11049000" y="6419850"/>
            <a:ext cx="457200" cy="209550"/>
          </a:xfrm>
          <a:prstGeom prst="roundRect">
            <a:avLst>
              <a:gd fmla="val 36364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050">
                <a:solidFill>
                  <a:srgbClr val="7890A8"/>
                </a:solidFill>
                <a:latin typeface="Calibri"/>
                <a:ea typeface="Calibri"/>
                <a:cs typeface="Calibri"/>
                <a:sym typeface="Calibri"/>
              </a:rPr>
              <a:t>19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172B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/>
          <p:nvPr/>
        </p:nvSpPr>
        <p:spPr>
          <a:xfrm>
            <a:off x="685800" y="400050"/>
            <a:ext cx="495300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25">
                <a:solidFill>
                  <a:srgbClr val="F5A400"/>
                </a:solidFill>
                <a:latin typeface="Calibri"/>
                <a:ea typeface="Calibri"/>
                <a:cs typeface="Calibri"/>
                <a:sym typeface="Calibri"/>
              </a:rPr>
              <a:t>ORIENTATION</a:t>
            </a:r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685800" y="781050"/>
            <a:ext cx="838200" cy="38100"/>
          </a:xfrm>
          <a:prstGeom prst="roundRect">
            <a:avLst>
              <a:gd fmla="val 50000" name="adj"/>
            </a:avLst>
          </a:prstGeom>
          <a:solidFill>
            <a:srgbClr val="F5A400"/>
          </a:solidFill>
          <a:ln cap="flat" cmpd="sng" w="9525">
            <a:solidFill>
              <a:srgbClr val="F5A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4"/>
          <p:cNvSpPr/>
          <p:nvPr/>
        </p:nvSpPr>
        <p:spPr>
          <a:xfrm>
            <a:off x="685800" y="952500"/>
            <a:ext cx="9334500" cy="533400"/>
          </a:xfrm>
          <a:prstGeom prst="roundRect">
            <a:avLst>
              <a:gd fmla="val 14286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50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Two Documents, One Qualification Goal</a:t>
            </a:r>
            <a:endParaRPr/>
          </a:p>
        </p:txBody>
      </p:sp>
      <p:sp>
        <p:nvSpPr>
          <p:cNvPr id="38" name="Google Shape;38;p4"/>
          <p:cNvSpPr/>
          <p:nvPr/>
        </p:nvSpPr>
        <p:spPr>
          <a:xfrm>
            <a:off x="685800" y="1485900"/>
            <a:ext cx="8572500" cy="323850"/>
          </a:xfrm>
          <a:prstGeom prst="roundRect">
            <a:avLst>
              <a:gd fmla="val 23529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425">
                <a:solidFill>
                  <a:srgbClr val="AAB9C8"/>
                </a:solidFill>
                <a:latin typeface="Calibri"/>
                <a:ea typeface="Calibri"/>
                <a:cs typeface="Calibri"/>
                <a:sym typeface="Calibri"/>
              </a:rPr>
              <a:t>They both support NDT personnel qualification, but they behave differently in a program.</a:t>
            </a:r>
            <a:endParaRPr/>
          </a:p>
        </p:txBody>
      </p:sp>
      <p:sp>
        <p:nvSpPr>
          <p:cNvPr id="39" name="Google Shape;39;p4"/>
          <p:cNvSpPr/>
          <p:nvPr/>
        </p:nvSpPr>
        <p:spPr>
          <a:xfrm>
            <a:off x="685800" y="2143125"/>
            <a:ext cx="4953000" cy="2667000"/>
          </a:xfrm>
          <a:prstGeom prst="roundRect">
            <a:avLst>
              <a:gd fmla="val 2857" name="adj"/>
            </a:avLst>
          </a:prstGeom>
          <a:solidFill>
            <a:srgbClr val="0D2949"/>
          </a:solidFill>
          <a:ln cap="flat" cmpd="sng" w="9525">
            <a:solidFill>
              <a:srgbClr val="315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4"/>
          <p:cNvSpPr/>
          <p:nvPr/>
        </p:nvSpPr>
        <p:spPr>
          <a:xfrm>
            <a:off x="895350" y="2667000"/>
            <a:ext cx="4533900" cy="28575"/>
          </a:xfrm>
          <a:prstGeom prst="roundRect">
            <a:avLst>
              <a:gd fmla="val 50000" name="adj"/>
            </a:avLst>
          </a:prstGeom>
          <a:solidFill>
            <a:srgbClr val="45A0FF"/>
          </a:solidFill>
          <a:ln cap="flat" cmpd="sng" w="9525">
            <a:solidFill>
              <a:srgbClr val="45A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4"/>
          <p:cNvSpPr/>
          <p:nvPr/>
        </p:nvSpPr>
        <p:spPr>
          <a:xfrm>
            <a:off x="895350" y="2333625"/>
            <a:ext cx="453390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45A0FF"/>
                </a:solidFill>
                <a:latin typeface="Calibri"/>
                <a:ea typeface="Calibri"/>
                <a:cs typeface="Calibri"/>
                <a:sym typeface="Calibri"/>
              </a:rPr>
              <a:t>SNT-TC-1A model written practice</a:t>
            </a:r>
            <a:endParaRPr/>
          </a:p>
        </p:txBody>
      </p:sp>
      <p:sp>
        <p:nvSpPr>
          <p:cNvPr id="42" name="Google Shape;42;p4"/>
          <p:cNvSpPr/>
          <p:nvPr/>
        </p:nvSpPr>
        <p:spPr>
          <a:xfrm>
            <a:off x="895350" y="2809875"/>
            <a:ext cx="4533900" cy="1790700"/>
          </a:xfrm>
          <a:prstGeom prst="roundRect">
            <a:avLst>
              <a:gd fmla="val 4255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- Employer-facing template language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- Placeholders for company decisions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- Built around a written practice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- Allows justified modifications when documented</a:t>
            </a:r>
            <a:endParaRPr/>
          </a:p>
        </p:txBody>
      </p:sp>
      <p:sp>
        <p:nvSpPr>
          <p:cNvPr id="43" name="Google Shape;43;p4"/>
          <p:cNvSpPr/>
          <p:nvPr/>
        </p:nvSpPr>
        <p:spPr>
          <a:xfrm>
            <a:off x="6553200" y="2143125"/>
            <a:ext cx="4953000" cy="2667000"/>
          </a:xfrm>
          <a:prstGeom prst="roundRect">
            <a:avLst>
              <a:gd fmla="val 2857" name="adj"/>
            </a:avLst>
          </a:prstGeom>
          <a:solidFill>
            <a:srgbClr val="0D2949"/>
          </a:solidFill>
          <a:ln cap="flat" cmpd="sng" w="9525">
            <a:solidFill>
              <a:srgbClr val="315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4"/>
          <p:cNvSpPr/>
          <p:nvPr/>
        </p:nvSpPr>
        <p:spPr>
          <a:xfrm>
            <a:off x="6762750" y="2667000"/>
            <a:ext cx="4533900" cy="28575"/>
          </a:xfrm>
          <a:prstGeom prst="roundRect">
            <a:avLst>
              <a:gd fmla="val 50000" name="adj"/>
            </a:avLst>
          </a:prstGeom>
          <a:solidFill>
            <a:srgbClr val="F5A400"/>
          </a:solidFill>
          <a:ln cap="flat" cmpd="sng" w="9525">
            <a:solidFill>
              <a:srgbClr val="F5A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4"/>
          <p:cNvSpPr/>
          <p:nvPr/>
        </p:nvSpPr>
        <p:spPr>
          <a:xfrm>
            <a:off x="6762750" y="2333625"/>
            <a:ext cx="453390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F5A400"/>
                </a:solidFill>
                <a:latin typeface="Calibri"/>
                <a:ea typeface="Calibri"/>
                <a:cs typeface="Calibri"/>
                <a:sym typeface="Calibri"/>
              </a:rPr>
              <a:t>CP-189</a:t>
            </a:r>
            <a:endParaRPr/>
          </a:p>
        </p:txBody>
      </p:sp>
      <p:sp>
        <p:nvSpPr>
          <p:cNvPr id="46" name="Google Shape;46;p4"/>
          <p:cNvSpPr/>
          <p:nvPr/>
        </p:nvSpPr>
        <p:spPr>
          <a:xfrm>
            <a:off x="6762750" y="2809875"/>
            <a:ext cx="4533900" cy="1790700"/>
          </a:xfrm>
          <a:prstGeom prst="roundRect">
            <a:avLst>
              <a:gd fmla="val 4255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- ANSI/ASNT national standard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- Minimum mandatory requirements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- Built around a certification procedure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- Less room to modify without meeting the stated requirement</a:t>
            </a:r>
            <a:endParaRPr/>
          </a:p>
        </p:txBody>
      </p:sp>
      <p:sp>
        <p:nvSpPr>
          <p:cNvPr id="47" name="Google Shape;47;p4"/>
          <p:cNvSpPr/>
          <p:nvPr/>
        </p:nvSpPr>
        <p:spPr>
          <a:xfrm>
            <a:off x="685800" y="5572125"/>
            <a:ext cx="10820400" cy="647700"/>
          </a:xfrm>
          <a:prstGeom prst="roundRect">
            <a:avLst>
              <a:gd fmla="val 11765" name="adj"/>
            </a:avLst>
          </a:prstGeom>
          <a:solidFill>
            <a:srgbClr val="09233F"/>
          </a:solidFill>
          <a:ln cap="flat" cmpd="sng" w="14275">
            <a:solidFill>
              <a:srgbClr val="F5A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876300" y="5686425"/>
            <a:ext cx="180975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rgbClr val="F5A400"/>
                </a:solidFill>
                <a:latin typeface="Calibri"/>
                <a:ea typeface="Calibri"/>
                <a:cs typeface="Calibri"/>
                <a:sym typeface="Calibri"/>
              </a:rPr>
              <a:t>READ IT</a:t>
            </a:r>
            <a:endParaRPr/>
          </a:p>
        </p:txBody>
      </p:sp>
      <p:sp>
        <p:nvSpPr>
          <p:cNvPr id="49" name="Google Shape;49;p4"/>
          <p:cNvSpPr/>
          <p:nvPr/>
        </p:nvSpPr>
        <p:spPr>
          <a:xfrm>
            <a:off x="2686050" y="5686425"/>
            <a:ext cx="8610600" cy="438150"/>
          </a:xfrm>
          <a:prstGeom prst="roundRect">
            <a:avLst>
              <a:gd fmla="val 1739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350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Ask three questions for each clause: What is required? Who approves it? What record proves it?</a:t>
            </a:r>
            <a:endParaRPr/>
          </a:p>
        </p:txBody>
      </p:sp>
      <p:sp>
        <p:nvSpPr>
          <p:cNvPr id="50" name="Google Shape;50;p4"/>
          <p:cNvSpPr/>
          <p:nvPr/>
        </p:nvSpPr>
        <p:spPr>
          <a:xfrm>
            <a:off x="685800" y="6305550"/>
            <a:ext cx="10820400" cy="14288"/>
          </a:xfrm>
          <a:prstGeom prst="roundRect">
            <a:avLst>
              <a:gd fmla="val 50000" name="adj"/>
            </a:avLst>
          </a:prstGeom>
          <a:solidFill>
            <a:srgbClr val="31506F"/>
          </a:solidFill>
          <a:ln cap="flat" cmpd="sng" w="9525">
            <a:solidFill>
              <a:srgbClr val="315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685800" y="6419850"/>
            <a:ext cx="8572500" cy="209550"/>
          </a:xfrm>
          <a:prstGeom prst="roundRect">
            <a:avLst>
              <a:gd fmla="val 36364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975">
                <a:solidFill>
                  <a:srgbClr val="7890A8"/>
                </a:solidFill>
                <a:latin typeface="Calibri"/>
                <a:ea typeface="Calibri"/>
                <a:cs typeface="Calibri"/>
                <a:sym typeface="Calibri"/>
              </a:rPr>
              <a:t>Sources: ASNT CP-189-2020 PDF and ASNT Model Written Practice based on SNT-TC-1A (2020)</a:t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11049000" y="6419850"/>
            <a:ext cx="457200" cy="209550"/>
          </a:xfrm>
          <a:prstGeom prst="roundRect">
            <a:avLst>
              <a:gd fmla="val 36364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050">
                <a:solidFill>
                  <a:srgbClr val="7890A8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172B"/>
        </a:solidFill>
      </p:bgPr>
    </p:bg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2"/>
          <p:cNvSpPr/>
          <p:nvPr/>
        </p:nvSpPr>
        <p:spPr>
          <a:xfrm>
            <a:off x="685800" y="400050"/>
            <a:ext cx="495300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25">
                <a:solidFill>
                  <a:srgbClr val="F5A400"/>
                </a:solidFill>
                <a:latin typeface="Calibri"/>
                <a:ea typeface="Calibri"/>
                <a:cs typeface="Calibri"/>
                <a:sym typeface="Calibri"/>
              </a:rPr>
              <a:t>APPENDIXES</a:t>
            </a:r>
            <a:endParaRPr/>
          </a:p>
        </p:txBody>
      </p:sp>
      <p:sp>
        <p:nvSpPr>
          <p:cNvPr id="549" name="Google Shape;549;p22"/>
          <p:cNvSpPr/>
          <p:nvPr/>
        </p:nvSpPr>
        <p:spPr>
          <a:xfrm>
            <a:off x="685800" y="781050"/>
            <a:ext cx="838200" cy="38100"/>
          </a:xfrm>
          <a:prstGeom prst="roundRect">
            <a:avLst>
              <a:gd fmla="val 50000" name="adj"/>
            </a:avLst>
          </a:prstGeom>
          <a:solidFill>
            <a:srgbClr val="F5A400"/>
          </a:solidFill>
          <a:ln cap="flat" cmpd="sng" w="9525">
            <a:solidFill>
              <a:srgbClr val="F5A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22"/>
          <p:cNvSpPr/>
          <p:nvPr/>
        </p:nvSpPr>
        <p:spPr>
          <a:xfrm>
            <a:off x="685800" y="952500"/>
            <a:ext cx="9334500" cy="533400"/>
          </a:xfrm>
          <a:prstGeom prst="roundRect">
            <a:avLst>
              <a:gd fmla="val 14286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50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Appendixes, Tables, and Forms</a:t>
            </a:r>
            <a:endParaRPr/>
          </a:p>
        </p:txBody>
      </p:sp>
      <p:sp>
        <p:nvSpPr>
          <p:cNvPr id="551" name="Google Shape;551;p22"/>
          <p:cNvSpPr/>
          <p:nvPr/>
        </p:nvSpPr>
        <p:spPr>
          <a:xfrm>
            <a:off x="685800" y="1485900"/>
            <a:ext cx="8572500" cy="323850"/>
          </a:xfrm>
          <a:prstGeom prst="roundRect">
            <a:avLst>
              <a:gd fmla="val 23529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425">
                <a:solidFill>
                  <a:srgbClr val="AAB9C8"/>
                </a:solidFill>
                <a:latin typeface="Calibri"/>
                <a:ea typeface="Calibri"/>
                <a:cs typeface="Calibri"/>
                <a:sym typeface="Calibri"/>
              </a:rPr>
              <a:t>The appendixes show how each document expects the employer to operationalize the rules.</a:t>
            </a:r>
            <a:endParaRPr/>
          </a:p>
        </p:txBody>
      </p:sp>
      <p:sp>
        <p:nvSpPr>
          <p:cNvPr id="552" name="Google Shape;552;p22"/>
          <p:cNvSpPr/>
          <p:nvPr/>
        </p:nvSpPr>
        <p:spPr>
          <a:xfrm>
            <a:off x="685800" y="2190750"/>
            <a:ext cx="3276600" cy="3238500"/>
          </a:xfrm>
          <a:prstGeom prst="roundRect">
            <a:avLst>
              <a:gd fmla="val 2353" name="adj"/>
            </a:avLst>
          </a:prstGeom>
          <a:solidFill>
            <a:srgbClr val="0D2949"/>
          </a:solidFill>
          <a:ln cap="flat" cmpd="sng" w="9525">
            <a:solidFill>
              <a:srgbClr val="315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22"/>
          <p:cNvSpPr/>
          <p:nvPr/>
        </p:nvSpPr>
        <p:spPr>
          <a:xfrm>
            <a:off x="895350" y="2714625"/>
            <a:ext cx="2857500" cy="28575"/>
          </a:xfrm>
          <a:prstGeom prst="roundRect">
            <a:avLst>
              <a:gd fmla="val 50000" name="adj"/>
            </a:avLst>
          </a:prstGeom>
          <a:solidFill>
            <a:srgbClr val="F5A400"/>
          </a:solidFill>
          <a:ln cap="flat" cmpd="sng" w="9525">
            <a:solidFill>
              <a:srgbClr val="F5A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22"/>
          <p:cNvSpPr/>
          <p:nvPr/>
        </p:nvSpPr>
        <p:spPr>
          <a:xfrm>
            <a:off x="895350" y="2381250"/>
            <a:ext cx="285750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F5A400"/>
                </a:solidFill>
                <a:latin typeface="Calibri"/>
                <a:ea typeface="Calibri"/>
                <a:cs typeface="Calibri"/>
                <a:sym typeface="Calibri"/>
              </a:rPr>
              <a:t>CP-189</a:t>
            </a:r>
            <a:endParaRPr/>
          </a:p>
        </p:txBody>
      </p:sp>
      <p:sp>
        <p:nvSpPr>
          <p:cNvPr id="555" name="Google Shape;555;p22"/>
          <p:cNvSpPr/>
          <p:nvPr/>
        </p:nvSpPr>
        <p:spPr>
          <a:xfrm>
            <a:off x="895350" y="2857500"/>
            <a:ext cx="2857500" cy="2362200"/>
          </a:xfrm>
          <a:prstGeom prst="roundRect">
            <a:avLst>
              <a:gd fmla="val 3226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CP Appendixes A/B supply initial training and experience requirements.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75">
              <a:solidFill>
                <a:srgbClr val="F5F8F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CP Appendixes C/D provide sample certification forms/certificates.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75">
              <a:solidFill>
                <a:srgbClr val="F5F8F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Appendix E gives interpretation policy.</a:t>
            </a:r>
            <a:endParaRPr/>
          </a:p>
        </p:txBody>
      </p:sp>
      <p:sp>
        <p:nvSpPr>
          <p:cNvPr id="556" name="Google Shape;556;p22"/>
          <p:cNvSpPr/>
          <p:nvPr/>
        </p:nvSpPr>
        <p:spPr>
          <a:xfrm>
            <a:off x="4457700" y="2190750"/>
            <a:ext cx="3276600" cy="3238500"/>
          </a:xfrm>
          <a:prstGeom prst="roundRect">
            <a:avLst>
              <a:gd fmla="val 2353" name="adj"/>
            </a:avLst>
          </a:prstGeom>
          <a:solidFill>
            <a:srgbClr val="0D2949"/>
          </a:solidFill>
          <a:ln cap="flat" cmpd="sng" w="9525">
            <a:solidFill>
              <a:srgbClr val="315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22"/>
          <p:cNvSpPr/>
          <p:nvPr/>
        </p:nvSpPr>
        <p:spPr>
          <a:xfrm>
            <a:off x="4667250" y="2714625"/>
            <a:ext cx="2857500" cy="28575"/>
          </a:xfrm>
          <a:prstGeom prst="roundRect">
            <a:avLst>
              <a:gd fmla="val 50000" name="adj"/>
            </a:avLst>
          </a:prstGeom>
          <a:solidFill>
            <a:srgbClr val="45A0FF"/>
          </a:solidFill>
          <a:ln cap="flat" cmpd="sng" w="9525">
            <a:solidFill>
              <a:srgbClr val="45A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22"/>
          <p:cNvSpPr/>
          <p:nvPr/>
        </p:nvSpPr>
        <p:spPr>
          <a:xfrm>
            <a:off x="4667250" y="2381250"/>
            <a:ext cx="285750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45A0FF"/>
                </a:solidFill>
                <a:latin typeface="Calibri"/>
                <a:ea typeface="Calibri"/>
                <a:cs typeface="Calibri"/>
                <a:sym typeface="Calibri"/>
              </a:rPr>
              <a:t>SNT-TC-1A model WP</a:t>
            </a:r>
            <a:endParaRPr/>
          </a:p>
        </p:txBody>
      </p:sp>
      <p:sp>
        <p:nvSpPr>
          <p:cNvPr id="559" name="Google Shape;559;p22"/>
          <p:cNvSpPr/>
          <p:nvPr/>
        </p:nvSpPr>
        <p:spPr>
          <a:xfrm>
            <a:off x="4667250" y="2857500"/>
            <a:ext cx="2857500" cy="2362200"/>
          </a:xfrm>
          <a:prstGeom prst="roundRect">
            <a:avLst>
              <a:gd fmla="val 3226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TC model includes sample forms tied to the written practice.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75">
              <a:solidFill>
                <a:srgbClr val="F5F8F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Tables and forms are intended to be filled or adapted by the employer.</a:t>
            </a:r>
            <a:endParaRPr/>
          </a:p>
        </p:txBody>
      </p:sp>
      <p:sp>
        <p:nvSpPr>
          <p:cNvPr id="560" name="Google Shape;560;p22"/>
          <p:cNvSpPr/>
          <p:nvPr/>
        </p:nvSpPr>
        <p:spPr>
          <a:xfrm>
            <a:off x="8229600" y="2190750"/>
            <a:ext cx="3276600" cy="3238500"/>
          </a:xfrm>
          <a:prstGeom prst="roundRect">
            <a:avLst>
              <a:gd fmla="val 2353" name="adj"/>
            </a:avLst>
          </a:prstGeom>
          <a:solidFill>
            <a:srgbClr val="0D2949"/>
          </a:solidFill>
          <a:ln cap="flat" cmpd="sng" w="9525">
            <a:solidFill>
              <a:srgbClr val="315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22"/>
          <p:cNvSpPr/>
          <p:nvPr/>
        </p:nvSpPr>
        <p:spPr>
          <a:xfrm>
            <a:off x="8439150" y="2714625"/>
            <a:ext cx="2857500" cy="28575"/>
          </a:xfrm>
          <a:prstGeom prst="roundRect">
            <a:avLst>
              <a:gd fmla="val 50000" name="adj"/>
            </a:avLst>
          </a:prstGeom>
          <a:solidFill>
            <a:srgbClr val="40D39B"/>
          </a:solidFill>
          <a:ln cap="flat" cmpd="sng" w="9525">
            <a:solidFill>
              <a:srgbClr val="40D3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22"/>
          <p:cNvSpPr/>
          <p:nvPr/>
        </p:nvSpPr>
        <p:spPr>
          <a:xfrm>
            <a:off x="8439150" y="2381250"/>
            <a:ext cx="285750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40D39B"/>
                </a:solidFill>
                <a:latin typeface="Calibri"/>
                <a:ea typeface="Calibri"/>
                <a:cs typeface="Calibri"/>
                <a:sym typeface="Calibri"/>
              </a:rPr>
              <a:t>Line-by-line difference</a:t>
            </a:r>
            <a:endParaRPr/>
          </a:p>
        </p:txBody>
      </p:sp>
      <p:sp>
        <p:nvSpPr>
          <p:cNvPr id="563" name="Google Shape;563;p22"/>
          <p:cNvSpPr/>
          <p:nvPr/>
        </p:nvSpPr>
        <p:spPr>
          <a:xfrm>
            <a:off x="8439150" y="2857500"/>
            <a:ext cx="2857500" cy="2362200"/>
          </a:xfrm>
          <a:prstGeom prst="roundRect">
            <a:avLst>
              <a:gd fmla="val 3226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CP A/B tables function as required minimum program content.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75">
              <a:solidFill>
                <a:srgbClr val="F5F8F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TC forms are implementation tools and must match the employer's final written practice.</a:t>
            </a:r>
            <a:endParaRPr/>
          </a:p>
        </p:txBody>
      </p:sp>
      <p:sp>
        <p:nvSpPr>
          <p:cNvPr id="564" name="Google Shape;564;p22"/>
          <p:cNvSpPr/>
          <p:nvPr/>
        </p:nvSpPr>
        <p:spPr>
          <a:xfrm>
            <a:off x="685800" y="5572125"/>
            <a:ext cx="10820400" cy="647700"/>
          </a:xfrm>
          <a:prstGeom prst="roundRect">
            <a:avLst>
              <a:gd fmla="val 11765" name="adj"/>
            </a:avLst>
          </a:prstGeom>
          <a:solidFill>
            <a:srgbClr val="09233F"/>
          </a:solidFill>
          <a:ln cap="flat" cmpd="sng" w="14275">
            <a:solidFill>
              <a:srgbClr val="F5A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22"/>
          <p:cNvSpPr/>
          <p:nvPr/>
        </p:nvSpPr>
        <p:spPr>
          <a:xfrm>
            <a:off x="876300" y="5686425"/>
            <a:ext cx="180975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rgbClr val="F5A400"/>
                </a:solidFill>
                <a:latin typeface="Calibri"/>
                <a:ea typeface="Calibri"/>
                <a:cs typeface="Calibri"/>
                <a:sym typeface="Calibri"/>
              </a:rPr>
              <a:t>TEACH</a:t>
            </a:r>
            <a:endParaRPr/>
          </a:p>
        </p:txBody>
      </p:sp>
      <p:sp>
        <p:nvSpPr>
          <p:cNvPr id="566" name="Google Shape;566;p22"/>
          <p:cNvSpPr/>
          <p:nvPr/>
        </p:nvSpPr>
        <p:spPr>
          <a:xfrm>
            <a:off x="2686050" y="5686425"/>
            <a:ext cx="8610600" cy="438150"/>
          </a:xfrm>
          <a:prstGeom prst="roundRect">
            <a:avLst>
              <a:gd fmla="val 1739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350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A form that does not match the governing written practice or certification procedure becomes audit risk.</a:t>
            </a:r>
            <a:endParaRPr/>
          </a:p>
        </p:txBody>
      </p:sp>
      <p:sp>
        <p:nvSpPr>
          <p:cNvPr id="567" name="Google Shape;567;p22"/>
          <p:cNvSpPr/>
          <p:nvPr/>
        </p:nvSpPr>
        <p:spPr>
          <a:xfrm>
            <a:off x="685800" y="6305550"/>
            <a:ext cx="10820400" cy="14288"/>
          </a:xfrm>
          <a:prstGeom prst="roundRect">
            <a:avLst>
              <a:gd fmla="val 50000" name="adj"/>
            </a:avLst>
          </a:prstGeom>
          <a:solidFill>
            <a:srgbClr val="31506F"/>
          </a:solidFill>
          <a:ln cap="flat" cmpd="sng" w="9525">
            <a:solidFill>
              <a:srgbClr val="315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22"/>
          <p:cNvSpPr/>
          <p:nvPr/>
        </p:nvSpPr>
        <p:spPr>
          <a:xfrm>
            <a:off x="685800" y="6419850"/>
            <a:ext cx="8572500" cy="209550"/>
          </a:xfrm>
          <a:prstGeom prst="roundRect">
            <a:avLst>
              <a:gd fmla="val 36364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975">
                <a:solidFill>
                  <a:srgbClr val="7890A8"/>
                </a:solidFill>
                <a:latin typeface="Calibri"/>
                <a:ea typeface="Calibri"/>
                <a:cs typeface="Calibri"/>
                <a:sym typeface="Calibri"/>
              </a:rPr>
              <a:t>Sources: ASNT CP-189-2020 PDF and ASNT Model Written Practice based on SNT-TC-1A (2020)</a:t>
            </a:r>
            <a:endParaRPr/>
          </a:p>
        </p:txBody>
      </p:sp>
      <p:sp>
        <p:nvSpPr>
          <p:cNvPr id="569" name="Google Shape;569;p22"/>
          <p:cNvSpPr/>
          <p:nvPr/>
        </p:nvSpPr>
        <p:spPr>
          <a:xfrm>
            <a:off x="11049000" y="6419850"/>
            <a:ext cx="457200" cy="209550"/>
          </a:xfrm>
          <a:prstGeom prst="roundRect">
            <a:avLst>
              <a:gd fmla="val 36364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050">
                <a:solidFill>
                  <a:srgbClr val="7890A8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172B"/>
        </a:solidFill>
      </p:bgPr>
    </p:bg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3"/>
          <p:cNvSpPr/>
          <p:nvPr/>
        </p:nvSpPr>
        <p:spPr>
          <a:xfrm>
            <a:off x="685800" y="400050"/>
            <a:ext cx="495300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25">
                <a:solidFill>
                  <a:srgbClr val="F5A400"/>
                </a:solidFill>
                <a:latin typeface="Calibri"/>
                <a:ea typeface="Calibri"/>
                <a:cs typeface="Calibri"/>
                <a:sym typeface="Calibri"/>
              </a:rPr>
              <a:t>AUDIT PATH</a:t>
            </a:r>
            <a:endParaRPr/>
          </a:p>
        </p:txBody>
      </p:sp>
      <p:sp>
        <p:nvSpPr>
          <p:cNvPr id="576" name="Google Shape;576;p23"/>
          <p:cNvSpPr/>
          <p:nvPr/>
        </p:nvSpPr>
        <p:spPr>
          <a:xfrm>
            <a:off x="685800" y="781050"/>
            <a:ext cx="838200" cy="38100"/>
          </a:xfrm>
          <a:prstGeom prst="roundRect">
            <a:avLst>
              <a:gd fmla="val 50000" name="adj"/>
            </a:avLst>
          </a:prstGeom>
          <a:solidFill>
            <a:srgbClr val="F5A400"/>
          </a:solidFill>
          <a:ln cap="flat" cmpd="sng" w="9525">
            <a:solidFill>
              <a:srgbClr val="F5A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23"/>
          <p:cNvSpPr/>
          <p:nvPr/>
        </p:nvSpPr>
        <p:spPr>
          <a:xfrm>
            <a:off x="685800" y="952500"/>
            <a:ext cx="9334500" cy="533400"/>
          </a:xfrm>
          <a:prstGeom prst="roundRect">
            <a:avLst>
              <a:gd fmla="val 14286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50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Clause-by-Clause Audit Path</a:t>
            </a:r>
            <a:endParaRPr/>
          </a:p>
        </p:txBody>
      </p:sp>
      <p:sp>
        <p:nvSpPr>
          <p:cNvPr id="578" name="Google Shape;578;p23"/>
          <p:cNvSpPr/>
          <p:nvPr/>
        </p:nvSpPr>
        <p:spPr>
          <a:xfrm>
            <a:off x="685800" y="1485900"/>
            <a:ext cx="8572500" cy="323850"/>
          </a:xfrm>
          <a:prstGeom prst="roundRect">
            <a:avLst>
              <a:gd fmla="val 23529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425">
                <a:solidFill>
                  <a:srgbClr val="AAB9C8"/>
                </a:solidFill>
                <a:latin typeface="Calibri"/>
                <a:ea typeface="Calibri"/>
                <a:cs typeface="Calibri"/>
                <a:sym typeface="Calibri"/>
              </a:rPr>
              <a:t>Use this as a teaching drill: pick a person, pick a method, and trace the evidence.</a:t>
            </a:r>
            <a:endParaRPr/>
          </a:p>
        </p:txBody>
      </p:sp>
      <p:sp>
        <p:nvSpPr>
          <p:cNvPr id="579" name="Google Shape;579;p23"/>
          <p:cNvSpPr/>
          <p:nvPr/>
        </p:nvSpPr>
        <p:spPr>
          <a:xfrm>
            <a:off x="685800" y="2038350"/>
            <a:ext cx="10820400" cy="3981450"/>
          </a:xfrm>
          <a:prstGeom prst="roundRect">
            <a:avLst>
              <a:gd fmla="val 1914" name="adj"/>
            </a:avLst>
          </a:prstGeom>
          <a:solidFill>
            <a:srgbClr val="09233F"/>
          </a:solidFill>
          <a:ln cap="flat" cmpd="sng" w="9525">
            <a:solidFill>
              <a:srgbClr val="315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23"/>
          <p:cNvSpPr/>
          <p:nvPr/>
        </p:nvSpPr>
        <p:spPr>
          <a:xfrm>
            <a:off x="819150" y="2190750"/>
            <a:ext cx="1962150" cy="228600"/>
          </a:xfrm>
          <a:prstGeom prst="roundRect">
            <a:avLst>
              <a:gd fmla="val 33333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40D39B"/>
                </a:solidFill>
                <a:latin typeface="Calibri"/>
                <a:ea typeface="Calibri"/>
                <a:cs typeface="Calibri"/>
                <a:sym typeface="Calibri"/>
              </a:rPr>
              <a:t>Program question</a:t>
            </a:r>
            <a:endParaRPr/>
          </a:p>
        </p:txBody>
      </p:sp>
      <p:sp>
        <p:nvSpPr>
          <p:cNvPr id="581" name="Google Shape;581;p23"/>
          <p:cNvSpPr/>
          <p:nvPr/>
        </p:nvSpPr>
        <p:spPr>
          <a:xfrm>
            <a:off x="3009900" y="2190750"/>
            <a:ext cx="2390775" cy="228600"/>
          </a:xfrm>
          <a:prstGeom prst="roundRect">
            <a:avLst>
              <a:gd fmla="val 33333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5A400"/>
                </a:solidFill>
                <a:latin typeface="Calibri"/>
                <a:ea typeface="Calibri"/>
                <a:cs typeface="Calibri"/>
                <a:sym typeface="Calibri"/>
              </a:rPr>
              <a:t>CP-189 proof</a:t>
            </a:r>
            <a:endParaRPr/>
          </a:p>
        </p:txBody>
      </p:sp>
      <p:sp>
        <p:nvSpPr>
          <p:cNvPr id="582" name="Google Shape;582;p23"/>
          <p:cNvSpPr/>
          <p:nvPr/>
        </p:nvSpPr>
        <p:spPr>
          <a:xfrm>
            <a:off x="5629275" y="2190750"/>
            <a:ext cx="2200275" cy="228600"/>
          </a:xfrm>
          <a:prstGeom prst="roundRect">
            <a:avLst>
              <a:gd fmla="val 33333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45A0FF"/>
                </a:solidFill>
                <a:latin typeface="Calibri"/>
                <a:ea typeface="Calibri"/>
                <a:cs typeface="Calibri"/>
                <a:sym typeface="Calibri"/>
              </a:rPr>
              <a:t>TC model proof</a:t>
            </a:r>
            <a:endParaRPr/>
          </a:p>
        </p:txBody>
      </p:sp>
      <p:sp>
        <p:nvSpPr>
          <p:cNvPr id="583" name="Google Shape;583;p23"/>
          <p:cNvSpPr/>
          <p:nvPr/>
        </p:nvSpPr>
        <p:spPr>
          <a:xfrm>
            <a:off x="8058150" y="2190750"/>
            <a:ext cx="3352800" cy="228600"/>
          </a:xfrm>
          <a:prstGeom prst="roundRect">
            <a:avLst>
              <a:gd fmla="val 33333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40D39B"/>
                </a:solidFill>
                <a:latin typeface="Calibri"/>
                <a:ea typeface="Calibri"/>
                <a:cs typeface="Calibri"/>
                <a:sym typeface="Calibri"/>
              </a:rPr>
              <a:t>What to teach</a:t>
            </a:r>
            <a:endParaRPr/>
          </a:p>
        </p:txBody>
      </p:sp>
      <p:sp>
        <p:nvSpPr>
          <p:cNvPr id="584" name="Google Shape;584;p23"/>
          <p:cNvSpPr/>
          <p:nvPr/>
        </p:nvSpPr>
        <p:spPr>
          <a:xfrm>
            <a:off x="685800" y="2495550"/>
            <a:ext cx="10820400" cy="19050"/>
          </a:xfrm>
          <a:prstGeom prst="roundRect">
            <a:avLst>
              <a:gd fmla="val 50000" name="adj"/>
            </a:avLst>
          </a:prstGeom>
          <a:solidFill>
            <a:srgbClr val="31506F"/>
          </a:solidFill>
          <a:ln cap="flat" cmpd="sng" w="9525">
            <a:solidFill>
              <a:srgbClr val="315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23"/>
          <p:cNvSpPr/>
          <p:nvPr/>
        </p:nvSpPr>
        <p:spPr>
          <a:xfrm>
            <a:off x="819150" y="2571750"/>
            <a:ext cx="1962150" cy="342900"/>
          </a:xfrm>
          <a:prstGeom prst="roundRect">
            <a:avLst>
              <a:gd fmla="val 2222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Who owns the program?</a:t>
            </a:r>
            <a:endParaRPr/>
          </a:p>
        </p:txBody>
      </p:sp>
      <p:sp>
        <p:nvSpPr>
          <p:cNvPr id="586" name="Google Shape;586;p23"/>
          <p:cNvSpPr/>
          <p:nvPr/>
        </p:nvSpPr>
        <p:spPr>
          <a:xfrm>
            <a:off x="3009900" y="2571750"/>
            <a:ext cx="2390775" cy="342900"/>
          </a:xfrm>
          <a:prstGeom prst="roundRect">
            <a:avLst>
              <a:gd fmla="val 2222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rgbClr val="AAB9C8"/>
                </a:solidFill>
                <a:latin typeface="Calibri"/>
                <a:ea typeface="Calibri"/>
                <a:cs typeface="Calibri"/>
                <a:sym typeface="Calibri"/>
              </a:rPr>
              <a:t>Certification procedure</a:t>
            </a:r>
            <a:endParaRPr/>
          </a:p>
        </p:txBody>
      </p:sp>
      <p:sp>
        <p:nvSpPr>
          <p:cNvPr id="587" name="Google Shape;587;p23"/>
          <p:cNvSpPr/>
          <p:nvPr/>
        </p:nvSpPr>
        <p:spPr>
          <a:xfrm>
            <a:off x="5629275" y="2571750"/>
            <a:ext cx="2200275" cy="342900"/>
          </a:xfrm>
          <a:prstGeom prst="roundRect">
            <a:avLst>
              <a:gd fmla="val 2222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rgbClr val="AAB9C8"/>
                </a:solidFill>
                <a:latin typeface="Calibri"/>
                <a:ea typeface="Calibri"/>
                <a:cs typeface="Calibri"/>
                <a:sym typeface="Calibri"/>
              </a:rPr>
              <a:t>Written practice</a:t>
            </a:r>
            <a:endParaRPr/>
          </a:p>
        </p:txBody>
      </p:sp>
      <p:sp>
        <p:nvSpPr>
          <p:cNvPr id="588" name="Google Shape;588;p23"/>
          <p:cNvSpPr/>
          <p:nvPr/>
        </p:nvSpPr>
        <p:spPr>
          <a:xfrm>
            <a:off x="8058150" y="2571750"/>
            <a:ext cx="3352800" cy="342900"/>
          </a:xfrm>
          <a:prstGeom prst="roundRect">
            <a:avLst>
              <a:gd fmla="val 2222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rgbClr val="AAB9C8"/>
                </a:solidFill>
                <a:latin typeface="Calibri"/>
                <a:ea typeface="Calibri"/>
                <a:cs typeface="Calibri"/>
                <a:sym typeface="Calibri"/>
              </a:rPr>
              <a:t>Find approval authority.</a:t>
            </a:r>
            <a:endParaRPr/>
          </a:p>
        </p:txBody>
      </p:sp>
      <p:sp>
        <p:nvSpPr>
          <p:cNvPr id="589" name="Google Shape;589;p23"/>
          <p:cNvSpPr/>
          <p:nvPr/>
        </p:nvSpPr>
        <p:spPr>
          <a:xfrm>
            <a:off x="695325" y="2914650"/>
            <a:ext cx="10801350" cy="381000"/>
          </a:xfrm>
          <a:prstGeom prst="roundRect">
            <a:avLst>
              <a:gd fmla="val 20000" name="adj"/>
            </a:avLst>
          </a:prstGeom>
          <a:solidFill>
            <a:srgbClr val="0B2A4A"/>
          </a:solidFill>
          <a:ln cap="flat" cmpd="sng" w="9525">
            <a:solidFill>
              <a:srgbClr val="0B2A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23"/>
          <p:cNvSpPr/>
          <p:nvPr/>
        </p:nvSpPr>
        <p:spPr>
          <a:xfrm>
            <a:off x="819150" y="2952750"/>
            <a:ext cx="1962150" cy="342900"/>
          </a:xfrm>
          <a:prstGeom prst="roundRect">
            <a:avLst>
              <a:gd fmla="val 2222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What method/technique?</a:t>
            </a:r>
            <a:endParaRPr/>
          </a:p>
        </p:txBody>
      </p:sp>
      <p:sp>
        <p:nvSpPr>
          <p:cNvPr id="591" name="Google Shape;591;p23"/>
          <p:cNvSpPr/>
          <p:nvPr/>
        </p:nvSpPr>
        <p:spPr>
          <a:xfrm>
            <a:off x="3009900" y="2952750"/>
            <a:ext cx="2390775" cy="342900"/>
          </a:xfrm>
          <a:prstGeom prst="roundRect">
            <a:avLst>
              <a:gd fmla="val 2222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rgbClr val="AAB9C8"/>
                </a:solidFill>
                <a:latin typeface="Calibri"/>
                <a:ea typeface="Calibri"/>
                <a:cs typeface="Calibri"/>
                <a:sym typeface="Calibri"/>
              </a:rPr>
              <a:t>Appendix A/B plus certificate</a:t>
            </a:r>
            <a:endParaRPr/>
          </a:p>
        </p:txBody>
      </p:sp>
      <p:sp>
        <p:nvSpPr>
          <p:cNvPr id="592" name="Google Shape;592;p23"/>
          <p:cNvSpPr/>
          <p:nvPr/>
        </p:nvSpPr>
        <p:spPr>
          <a:xfrm>
            <a:off x="5629275" y="2952750"/>
            <a:ext cx="2200275" cy="342900"/>
          </a:xfrm>
          <a:prstGeom prst="roundRect">
            <a:avLst>
              <a:gd fmla="val 2222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rgbClr val="AAB9C8"/>
                </a:solidFill>
                <a:latin typeface="Calibri"/>
                <a:ea typeface="Calibri"/>
                <a:cs typeface="Calibri"/>
                <a:sym typeface="Calibri"/>
              </a:rPr>
              <a:t>Section 4 plus tables</a:t>
            </a:r>
            <a:endParaRPr/>
          </a:p>
        </p:txBody>
      </p:sp>
      <p:sp>
        <p:nvSpPr>
          <p:cNvPr id="593" name="Google Shape;593;p23"/>
          <p:cNvSpPr/>
          <p:nvPr/>
        </p:nvSpPr>
        <p:spPr>
          <a:xfrm>
            <a:off x="8058150" y="2952750"/>
            <a:ext cx="3352800" cy="342900"/>
          </a:xfrm>
          <a:prstGeom prst="roundRect">
            <a:avLst>
              <a:gd fmla="val 2222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rgbClr val="AAB9C8"/>
                </a:solidFill>
                <a:latin typeface="Calibri"/>
                <a:ea typeface="Calibri"/>
                <a:cs typeface="Calibri"/>
                <a:sym typeface="Calibri"/>
              </a:rPr>
              <a:t>Match scope to job.</a:t>
            </a:r>
            <a:endParaRPr/>
          </a:p>
        </p:txBody>
      </p:sp>
      <p:sp>
        <p:nvSpPr>
          <p:cNvPr id="594" name="Google Shape;594;p23"/>
          <p:cNvSpPr/>
          <p:nvPr/>
        </p:nvSpPr>
        <p:spPr>
          <a:xfrm>
            <a:off x="819150" y="3333750"/>
            <a:ext cx="1962150" cy="342900"/>
          </a:xfrm>
          <a:prstGeom prst="roundRect">
            <a:avLst>
              <a:gd fmla="val 2222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Training met?</a:t>
            </a:r>
            <a:endParaRPr/>
          </a:p>
        </p:txBody>
      </p:sp>
      <p:sp>
        <p:nvSpPr>
          <p:cNvPr id="595" name="Google Shape;595;p23"/>
          <p:cNvSpPr/>
          <p:nvPr/>
        </p:nvSpPr>
        <p:spPr>
          <a:xfrm>
            <a:off x="3009900" y="3333750"/>
            <a:ext cx="2390775" cy="342900"/>
          </a:xfrm>
          <a:prstGeom prst="roundRect">
            <a:avLst>
              <a:gd fmla="val 2222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rgbClr val="AAB9C8"/>
                </a:solidFill>
                <a:latin typeface="Calibri"/>
                <a:ea typeface="Calibri"/>
                <a:cs typeface="Calibri"/>
                <a:sym typeface="Calibri"/>
              </a:rPr>
              <a:t>Minimum hours and exam</a:t>
            </a:r>
            <a:endParaRPr/>
          </a:p>
        </p:txBody>
      </p:sp>
      <p:sp>
        <p:nvSpPr>
          <p:cNvPr id="596" name="Google Shape;596;p23"/>
          <p:cNvSpPr/>
          <p:nvPr/>
        </p:nvSpPr>
        <p:spPr>
          <a:xfrm>
            <a:off x="5629275" y="3333750"/>
            <a:ext cx="2200275" cy="342900"/>
          </a:xfrm>
          <a:prstGeom prst="roundRect">
            <a:avLst>
              <a:gd fmla="val 2222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rgbClr val="AAB9C8"/>
                </a:solidFill>
                <a:latin typeface="Calibri"/>
                <a:ea typeface="Calibri"/>
                <a:cs typeface="Calibri"/>
                <a:sym typeface="Calibri"/>
              </a:rPr>
              <a:t>Table/rationale and record</a:t>
            </a:r>
            <a:endParaRPr/>
          </a:p>
        </p:txBody>
      </p:sp>
      <p:sp>
        <p:nvSpPr>
          <p:cNvPr id="597" name="Google Shape;597;p23"/>
          <p:cNvSpPr/>
          <p:nvPr/>
        </p:nvSpPr>
        <p:spPr>
          <a:xfrm>
            <a:off x="8058150" y="3333750"/>
            <a:ext cx="3352800" cy="342900"/>
          </a:xfrm>
          <a:prstGeom prst="roundRect">
            <a:avLst>
              <a:gd fmla="val 2222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rgbClr val="AAB9C8"/>
                </a:solidFill>
                <a:latin typeface="Calibri"/>
                <a:ea typeface="Calibri"/>
                <a:cs typeface="Calibri"/>
                <a:sym typeface="Calibri"/>
              </a:rPr>
              <a:t>Hours alone are not enough.</a:t>
            </a:r>
            <a:endParaRPr/>
          </a:p>
        </p:txBody>
      </p:sp>
      <p:sp>
        <p:nvSpPr>
          <p:cNvPr id="598" name="Google Shape;598;p23"/>
          <p:cNvSpPr/>
          <p:nvPr/>
        </p:nvSpPr>
        <p:spPr>
          <a:xfrm>
            <a:off x="695325" y="3676650"/>
            <a:ext cx="10801350" cy="381000"/>
          </a:xfrm>
          <a:prstGeom prst="roundRect">
            <a:avLst>
              <a:gd fmla="val 20000" name="adj"/>
            </a:avLst>
          </a:prstGeom>
          <a:solidFill>
            <a:srgbClr val="0B2A4A"/>
          </a:solidFill>
          <a:ln cap="flat" cmpd="sng" w="9525">
            <a:solidFill>
              <a:srgbClr val="0B2A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23"/>
          <p:cNvSpPr/>
          <p:nvPr/>
        </p:nvSpPr>
        <p:spPr>
          <a:xfrm>
            <a:off x="819150" y="3714750"/>
            <a:ext cx="1962150" cy="342900"/>
          </a:xfrm>
          <a:prstGeom prst="roundRect">
            <a:avLst>
              <a:gd fmla="val 2222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Experience met?</a:t>
            </a:r>
            <a:endParaRPr/>
          </a:p>
        </p:txBody>
      </p:sp>
      <p:sp>
        <p:nvSpPr>
          <p:cNvPr id="600" name="Google Shape;600;p23"/>
          <p:cNvSpPr/>
          <p:nvPr/>
        </p:nvSpPr>
        <p:spPr>
          <a:xfrm>
            <a:off x="3009900" y="3714750"/>
            <a:ext cx="2390775" cy="342900"/>
          </a:xfrm>
          <a:prstGeom prst="roundRect">
            <a:avLst>
              <a:gd fmla="val 2222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rgbClr val="AAB9C8"/>
                </a:solidFill>
                <a:latin typeface="Calibri"/>
                <a:ea typeface="Calibri"/>
                <a:cs typeface="Calibri"/>
                <a:sym typeface="Calibri"/>
              </a:rPr>
              <a:t>Documented method hours</a:t>
            </a:r>
            <a:endParaRPr/>
          </a:p>
        </p:txBody>
      </p:sp>
      <p:sp>
        <p:nvSpPr>
          <p:cNvPr id="601" name="Google Shape;601;p23"/>
          <p:cNvSpPr/>
          <p:nvPr/>
        </p:nvSpPr>
        <p:spPr>
          <a:xfrm>
            <a:off x="5629275" y="3714750"/>
            <a:ext cx="2200275" cy="342900"/>
          </a:xfrm>
          <a:prstGeom prst="roundRect">
            <a:avLst>
              <a:gd fmla="val 2222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rgbClr val="AAB9C8"/>
                </a:solidFill>
                <a:latin typeface="Calibri"/>
                <a:ea typeface="Calibri"/>
                <a:cs typeface="Calibri"/>
                <a:sym typeface="Calibri"/>
              </a:rPr>
              <a:t>Documented comparable work</a:t>
            </a:r>
            <a:endParaRPr/>
          </a:p>
        </p:txBody>
      </p:sp>
      <p:sp>
        <p:nvSpPr>
          <p:cNvPr id="602" name="Google Shape;602;p23"/>
          <p:cNvSpPr/>
          <p:nvPr/>
        </p:nvSpPr>
        <p:spPr>
          <a:xfrm>
            <a:off x="8058150" y="3714750"/>
            <a:ext cx="3352800" cy="342900"/>
          </a:xfrm>
          <a:prstGeom prst="roundRect">
            <a:avLst>
              <a:gd fmla="val 2222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rgbClr val="AAB9C8"/>
                </a:solidFill>
                <a:latin typeface="Calibri"/>
                <a:ea typeface="Calibri"/>
                <a:cs typeface="Calibri"/>
                <a:sym typeface="Calibri"/>
              </a:rPr>
              <a:t>Supervisor/Level III review.</a:t>
            </a:r>
            <a:endParaRPr/>
          </a:p>
        </p:txBody>
      </p:sp>
      <p:sp>
        <p:nvSpPr>
          <p:cNvPr id="603" name="Google Shape;603;p23"/>
          <p:cNvSpPr/>
          <p:nvPr/>
        </p:nvSpPr>
        <p:spPr>
          <a:xfrm>
            <a:off x="819150" y="4095750"/>
            <a:ext cx="1962150" cy="342900"/>
          </a:xfrm>
          <a:prstGeom prst="roundRect">
            <a:avLst>
              <a:gd fmla="val 2222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Exams passed?</a:t>
            </a:r>
            <a:endParaRPr/>
          </a:p>
        </p:txBody>
      </p:sp>
      <p:sp>
        <p:nvSpPr>
          <p:cNvPr id="604" name="Google Shape;604;p23"/>
          <p:cNvSpPr/>
          <p:nvPr/>
        </p:nvSpPr>
        <p:spPr>
          <a:xfrm>
            <a:off x="3009900" y="4095750"/>
            <a:ext cx="2390775" cy="342900"/>
          </a:xfrm>
          <a:prstGeom prst="roundRect">
            <a:avLst>
              <a:gd fmla="val 2222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rgbClr val="AAB9C8"/>
                </a:solidFill>
                <a:latin typeface="Calibri"/>
                <a:ea typeface="Calibri"/>
                <a:cs typeface="Calibri"/>
                <a:sym typeface="Calibri"/>
              </a:rPr>
              <a:t>70 written, 80 practical, 80 composite</a:t>
            </a:r>
            <a:endParaRPr/>
          </a:p>
        </p:txBody>
      </p:sp>
      <p:sp>
        <p:nvSpPr>
          <p:cNvPr id="605" name="Google Shape;605;p23"/>
          <p:cNvSpPr/>
          <p:nvPr/>
        </p:nvSpPr>
        <p:spPr>
          <a:xfrm>
            <a:off x="5629275" y="4095750"/>
            <a:ext cx="2200275" cy="342900"/>
          </a:xfrm>
          <a:prstGeom prst="roundRect">
            <a:avLst>
              <a:gd fmla="val 2222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rgbClr val="AAB9C8"/>
                </a:solidFill>
                <a:latin typeface="Calibri"/>
                <a:ea typeface="Calibri"/>
                <a:cs typeface="Calibri"/>
                <a:sym typeface="Calibri"/>
              </a:rPr>
              <a:t>80 composite, written no less than 70</a:t>
            </a:r>
            <a:endParaRPr/>
          </a:p>
        </p:txBody>
      </p:sp>
      <p:sp>
        <p:nvSpPr>
          <p:cNvPr id="606" name="Google Shape;606;p23"/>
          <p:cNvSpPr/>
          <p:nvPr/>
        </p:nvSpPr>
        <p:spPr>
          <a:xfrm>
            <a:off x="8058150" y="4095750"/>
            <a:ext cx="3352800" cy="342900"/>
          </a:xfrm>
          <a:prstGeom prst="roundRect">
            <a:avLst>
              <a:gd fmla="val 2222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rgbClr val="AAB9C8"/>
                </a:solidFill>
                <a:latin typeface="Calibri"/>
                <a:ea typeface="Calibri"/>
                <a:cs typeface="Calibri"/>
                <a:sym typeface="Calibri"/>
              </a:rPr>
              <a:t>Check score logic.</a:t>
            </a:r>
            <a:endParaRPr/>
          </a:p>
        </p:txBody>
      </p:sp>
      <p:sp>
        <p:nvSpPr>
          <p:cNvPr id="607" name="Google Shape;607;p23"/>
          <p:cNvSpPr/>
          <p:nvPr/>
        </p:nvSpPr>
        <p:spPr>
          <a:xfrm>
            <a:off x="695325" y="4438650"/>
            <a:ext cx="10801350" cy="381000"/>
          </a:xfrm>
          <a:prstGeom prst="roundRect">
            <a:avLst>
              <a:gd fmla="val 20000" name="adj"/>
            </a:avLst>
          </a:prstGeom>
          <a:solidFill>
            <a:srgbClr val="0B2A4A"/>
          </a:solidFill>
          <a:ln cap="flat" cmpd="sng" w="9525">
            <a:solidFill>
              <a:srgbClr val="0B2A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p23"/>
          <p:cNvSpPr/>
          <p:nvPr/>
        </p:nvSpPr>
        <p:spPr>
          <a:xfrm>
            <a:off x="819150" y="4476750"/>
            <a:ext cx="1962150" cy="342900"/>
          </a:xfrm>
          <a:prstGeom prst="roundRect">
            <a:avLst>
              <a:gd fmla="val 2222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Vision current?</a:t>
            </a:r>
            <a:endParaRPr/>
          </a:p>
        </p:txBody>
      </p:sp>
      <p:sp>
        <p:nvSpPr>
          <p:cNvPr id="609" name="Google Shape;609;p23"/>
          <p:cNvSpPr/>
          <p:nvPr/>
        </p:nvSpPr>
        <p:spPr>
          <a:xfrm>
            <a:off x="3009900" y="4476750"/>
            <a:ext cx="2390775" cy="342900"/>
          </a:xfrm>
          <a:prstGeom prst="roundRect">
            <a:avLst>
              <a:gd fmla="val 2222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rgbClr val="AAB9C8"/>
                </a:solidFill>
                <a:latin typeface="Calibri"/>
                <a:ea typeface="Calibri"/>
                <a:cs typeface="Calibri"/>
                <a:sym typeface="Calibri"/>
              </a:rPr>
              <a:t>Annual near vision</a:t>
            </a:r>
            <a:endParaRPr/>
          </a:p>
        </p:txBody>
      </p:sp>
      <p:sp>
        <p:nvSpPr>
          <p:cNvPr id="610" name="Google Shape;610;p23"/>
          <p:cNvSpPr/>
          <p:nvPr/>
        </p:nvSpPr>
        <p:spPr>
          <a:xfrm>
            <a:off x="5629275" y="4476750"/>
            <a:ext cx="2200275" cy="342900"/>
          </a:xfrm>
          <a:prstGeom prst="roundRect">
            <a:avLst>
              <a:gd fmla="val 2222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rgbClr val="AAB9C8"/>
                </a:solidFill>
                <a:latin typeface="Calibri"/>
                <a:ea typeface="Calibri"/>
                <a:cs typeface="Calibri"/>
                <a:sym typeface="Calibri"/>
              </a:rPr>
              <a:t>Model annual near vision</a:t>
            </a:r>
            <a:endParaRPr/>
          </a:p>
        </p:txBody>
      </p:sp>
      <p:sp>
        <p:nvSpPr>
          <p:cNvPr id="611" name="Google Shape;611;p23"/>
          <p:cNvSpPr/>
          <p:nvPr/>
        </p:nvSpPr>
        <p:spPr>
          <a:xfrm>
            <a:off x="8058150" y="4476750"/>
            <a:ext cx="3352800" cy="342900"/>
          </a:xfrm>
          <a:prstGeom prst="roundRect">
            <a:avLst>
              <a:gd fmla="val 2222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rgbClr val="AAB9C8"/>
                </a:solidFill>
                <a:latin typeface="Calibri"/>
                <a:ea typeface="Calibri"/>
                <a:cs typeface="Calibri"/>
                <a:sym typeface="Calibri"/>
              </a:rPr>
              <a:t>Check test type and expiry.</a:t>
            </a:r>
            <a:endParaRPr/>
          </a:p>
        </p:txBody>
      </p:sp>
      <p:sp>
        <p:nvSpPr>
          <p:cNvPr id="612" name="Google Shape;612;p23"/>
          <p:cNvSpPr/>
          <p:nvPr/>
        </p:nvSpPr>
        <p:spPr>
          <a:xfrm>
            <a:off x="819150" y="4857750"/>
            <a:ext cx="1962150" cy="342900"/>
          </a:xfrm>
          <a:prstGeom prst="roundRect">
            <a:avLst>
              <a:gd fmla="val 2222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Cert issued?</a:t>
            </a:r>
            <a:endParaRPr/>
          </a:p>
        </p:txBody>
      </p:sp>
      <p:sp>
        <p:nvSpPr>
          <p:cNvPr id="613" name="Google Shape;613;p23"/>
          <p:cNvSpPr/>
          <p:nvPr/>
        </p:nvSpPr>
        <p:spPr>
          <a:xfrm>
            <a:off x="3009900" y="4857750"/>
            <a:ext cx="2390775" cy="342900"/>
          </a:xfrm>
          <a:prstGeom prst="roundRect">
            <a:avLst>
              <a:gd fmla="val 2222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rgbClr val="AAB9C8"/>
                </a:solidFill>
                <a:latin typeface="Calibri"/>
                <a:ea typeface="Calibri"/>
                <a:cs typeface="Calibri"/>
                <a:sym typeface="Calibri"/>
              </a:rPr>
              <a:t>Required record fields</a:t>
            </a:r>
            <a:endParaRPr/>
          </a:p>
        </p:txBody>
      </p:sp>
      <p:sp>
        <p:nvSpPr>
          <p:cNvPr id="614" name="Google Shape;614;p23"/>
          <p:cNvSpPr/>
          <p:nvPr/>
        </p:nvSpPr>
        <p:spPr>
          <a:xfrm>
            <a:off x="5629275" y="4857750"/>
            <a:ext cx="2200275" cy="342900"/>
          </a:xfrm>
          <a:prstGeom prst="roundRect">
            <a:avLst>
              <a:gd fmla="val 2222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rgbClr val="AAB9C8"/>
                </a:solidFill>
                <a:latin typeface="Calibri"/>
                <a:ea typeface="Calibri"/>
                <a:cs typeface="Calibri"/>
                <a:sym typeface="Calibri"/>
              </a:rPr>
              <a:t>Required record fields</a:t>
            </a:r>
            <a:endParaRPr/>
          </a:p>
        </p:txBody>
      </p:sp>
      <p:sp>
        <p:nvSpPr>
          <p:cNvPr id="615" name="Google Shape;615;p23"/>
          <p:cNvSpPr/>
          <p:nvPr/>
        </p:nvSpPr>
        <p:spPr>
          <a:xfrm>
            <a:off x="8058150" y="4857750"/>
            <a:ext cx="3352800" cy="342900"/>
          </a:xfrm>
          <a:prstGeom prst="roundRect">
            <a:avLst>
              <a:gd fmla="val 2222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rgbClr val="AAB9C8"/>
                </a:solidFill>
                <a:latin typeface="Calibri"/>
                <a:ea typeface="Calibri"/>
                <a:cs typeface="Calibri"/>
                <a:sym typeface="Calibri"/>
              </a:rPr>
              <a:t>Verify signatures and dates.</a:t>
            </a:r>
            <a:endParaRPr/>
          </a:p>
        </p:txBody>
      </p:sp>
      <p:sp>
        <p:nvSpPr>
          <p:cNvPr id="616" name="Google Shape;616;p23"/>
          <p:cNvSpPr/>
          <p:nvPr/>
        </p:nvSpPr>
        <p:spPr>
          <a:xfrm>
            <a:off x="695325" y="5200650"/>
            <a:ext cx="10801350" cy="381000"/>
          </a:xfrm>
          <a:prstGeom prst="roundRect">
            <a:avLst>
              <a:gd fmla="val 20000" name="adj"/>
            </a:avLst>
          </a:prstGeom>
          <a:solidFill>
            <a:srgbClr val="0B2A4A"/>
          </a:solidFill>
          <a:ln cap="flat" cmpd="sng" w="9525">
            <a:solidFill>
              <a:srgbClr val="0B2A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23"/>
          <p:cNvSpPr/>
          <p:nvPr/>
        </p:nvSpPr>
        <p:spPr>
          <a:xfrm>
            <a:off x="819150" y="5238750"/>
            <a:ext cx="1962150" cy="342900"/>
          </a:xfrm>
          <a:prstGeom prst="roundRect">
            <a:avLst>
              <a:gd fmla="val 2222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Inactive?</a:t>
            </a:r>
            <a:endParaRPr/>
          </a:p>
        </p:txBody>
      </p:sp>
      <p:sp>
        <p:nvSpPr>
          <p:cNvPr id="618" name="Google Shape;618;p23"/>
          <p:cNvSpPr/>
          <p:nvPr/>
        </p:nvSpPr>
        <p:spPr>
          <a:xfrm>
            <a:off x="3009900" y="5238750"/>
            <a:ext cx="2390775" cy="342900"/>
          </a:xfrm>
          <a:prstGeom prst="roundRect">
            <a:avLst>
              <a:gd fmla="val 2222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rgbClr val="AAB9C8"/>
                </a:solidFill>
                <a:latin typeface="Calibri"/>
                <a:ea typeface="Calibri"/>
                <a:cs typeface="Calibri"/>
                <a:sym typeface="Calibri"/>
              </a:rPr>
              <a:t>12-month suspension / 24-month revocation</a:t>
            </a:r>
            <a:endParaRPr/>
          </a:p>
        </p:txBody>
      </p:sp>
      <p:sp>
        <p:nvSpPr>
          <p:cNvPr id="619" name="Google Shape;619;p23"/>
          <p:cNvSpPr/>
          <p:nvPr/>
        </p:nvSpPr>
        <p:spPr>
          <a:xfrm>
            <a:off x="5629275" y="5238750"/>
            <a:ext cx="2200275" cy="342900"/>
          </a:xfrm>
          <a:prstGeom prst="roundRect">
            <a:avLst>
              <a:gd fmla="val 2222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rgbClr val="AAB9C8"/>
                </a:solidFill>
                <a:latin typeface="Calibri"/>
                <a:ea typeface="Calibri"/>
                <a:cs typeface="Calibri"/>
                <a:sym typeface="Calibri"/>
              </a:rPr>
              <a:t>Employer inserted periods</a:t>
            </a:r>
            <a:endParaRPr/>
          </a:p>
        </p:txBody>
      </p:sp>
      <p:sp>
        <p:nvSpPr>
          <p:cNvPr id="620" name="Google Shape;620;p23"/>
          <p:cNvSpPr/>
          <p:nvPr/>
        </p:nvSpPr>
        <p:spPr>
          <a:xfrm>
            <a:off x="8058150" y="5238750"/>
            <a:ext cx="3352800" cy="342900"/>
          </a:xfrm>
          <a:prstGeom prst="roundRect">
            <a:avLst>
              <a:gd fmla="val 2222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rgbClr val="AAB9C8"/>
                </a:solidFill>
                <a:latin typeface="Calibri"/>
                <a:ea typeface="Calibri"/>
                <a:cs typeface="Calibri"/>
                <a:sym typeface="Calibri"/>
              </a:rPr>
              <a:t>Do not blend status terms.</a:t>
            </a:r>
            <a:endParaRPr/>
          </a:p>
        </p:txBody>
      </p:sp>
      <p:sp>
        <p:nvSpPr>
          <p:cNvPr id="621" name="Google Shape;621;p23"/>
          <p:cNvSpPr/>
          <p:nvPr/>
        </p:nvSpPr>
        <p:spPr>
          <a:xfrm>
            <a:off x="819150" y="5619750"/>
            <a:ext cx="1962150" cy="342900"/>
          </a:xfrm>
          <a:prstGeom prst="roundRect">
            <a:avLst>
              <a:gd fmla="val 2222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Recert due?</a:t>
            </a:r>
            <a:endParaRPr/>
          </a:p>
        </p:txBody>
      </p:sp>
      <p:sp>
        <p:nvSpPr>
          <p:cNvPr id="622" name="Google Shape;622;p23"/>
          <p:cNvSpPr/>
          <p:nvPr/>
        </p:nvSpPr>
        <p:spPr>
          <a:xfrm>
            <a:off x="3009900" y="5619750"/>
            <a:ext cx="2390775" cy="342900"/>
          </a:xfrm>
          <a:prstGeom prst="roundRect">
            <a:avLst>
              <a:gd fmla="val 2222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rgbClr val="AAB9C8"/>
                </a:solidFill>
                <a:latin typeface="Calibri"/>
                <a:ea typeface="Calibri"/>
                <a:cs typeface="Calibri"/>
                <a:sym typeface="Calibri"/>
              </a:rPr>
              <a:t>5-year cycle, 10-year full repeat</a:t>
            </a:r>
            <a:endParaRPr/>
          </a:p>
        </p:txBody>
      </p:sp>
      <p:sp>
        <p:nvSpPr>
          <p:cNvPr id="623" name="Google Shape;623;p23"/>
          <p:cNvSpPr/>
          <p:nvPr/>
        </p:nvSpPr>
        <p:spPr>
          <a:xfrm>
            <a:off x="5629275" y="5619750"/>
            <a:ext cx="2200275" cy="342900"/>
          </a:xfrm>
          <a:prstGeom prst="roundRect">
            <a:avLst>
              <a:gd fmla="val 2222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rgbClr val="AAB9C8"/>
                </a:solidFill>
                <a:latin typeface="Calibri"/>
                <a:ea typeface="Calibri"/>
                <a:cs typeface="Calibri"/>
                <a:sym typeface="Calibri"/>
              </a:rPr>
              <a:t>5-year or shorter employer period</a:t>
            </a:r>
            <a:endParaRPr/>
          </a:p>
        </p:txBody>
      </p:sp>
      <p:sp>
        <p:nvSpPr>
          <p:cNvPr id="624" name="Google Shape;624;p23"/>
          <p:cNvSpPr/>
          <p:nvPr/>
        </p:nvSpPr>
        <p:spPr>
          <a:xfrm>
            <a:off x="8058150" y="5619750"/>
            <a:ext cx="3352800" cy="342900"/>
          </a:xfrm>
          <a:prstGeom prst="roundRect">
            <a:avLst>
              <a:gd fmla="val 2222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rgbClr val="AAB9C8"/>
                </a:solidFill>
                <a:latin typeface="Calibri"/>
                <a:ea typeface="Calibri"/>
                <a:cs typeface="Calibri"/>
                <a:sym typeface="Calibri"/>
              </a:rPr>
              <a:t>Build the timeline.</a:t>
            </a:r>
            <a:endParaRPr/>
          </a:p>
        </p:txBody>
      </p:sp>
      <p:sp>
        <p:nvSpPr>
          <p:cNvPr id="625" name="Google Shape;625;p23"/>
          <p:cNvSpPr/>
          <p:nvPr/>
        </p:nvSpPr>
        <p:spPr>
          <a:xfrm>
            <a:off x="685800" y="6305550"/>
            <a:ext cx="10820400" cy="14288"/>
          </a:xfrm>
          <a:prstGeom prst="roundRect">
            <a:avLst>
              <a:gd fmla="val 50000" name="adj"/>
            </a:avLst>
          </a:prstGeom>
          <a:solidFill>
            <a:srgbClr val="31506F"/>
          </a:solidFill>
          <a:ln cap="flat" cmpd="sng" w="9525">
            <a:solidFill>
              <a:srgbClr val="315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23"/>
          <p:cNvSpPr/>
          <p:nvPr/>
        </p:nvSpPr>
        <p:spPr>
          <a:xfrm>
            <a:off x="685800" y="6419850"/>
            <a:ext cx="8572500" cy="209550"/>
          </a:xfrm>
          <a:prstGeom prst="roundRect">
            <a:avLst>
              <a:gd fmla="val 36364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975">
                <a:solidFill>
                  <a:srgbClr val="7890A8"/>
                </a:solidFill>
                <a:latin typeface="Calibri"/>
                <a:ea typeface="Calibri"/>
                <a:cs typeface="Calibri"/>
                <a:sym typeface="Calibri"/>
              </a:rPr>
              <a:t>Sources: ASNT CP-189-2020 PDF and ASNT Model Written Practice based on SNT-TC-1A (2020)</a:t>
            </a:r>
            <a:endParaRPr/>
          </a:p>
        </p:txBody>
      </p:sp>
      <p:sp>
        <p:nvSpPr>
          <p:cNvPr id="627" name="Google Shape;627;p23"/>
          <p:cNvSpPr/>
          <p:nvPr/>
        </p:nvSpPr>
        <p:spPr>
          <a:xfrm>
            <a:off x="11049000" y="6419850"/>
            <a:ext cx="457200" cy="209550"/>
          </a:xfrm>
          <a:prstGeom prst="roundRect">
            <a:avLst>
              <a:gd fmla="val 36364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050">
                <a:solidFill>
                  <a:srgbClr val="7890A8"/>
                </a:solidFill>
                <a:latin typeface="Calibri"/>
                <a:ea typeface="Calibri"/>
                <a:cs typeface="Calibri"/>
                <a:sym typeface="Calibri"/>
              </a:rPr>
              <a:t>21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172B"/>
        </a:solidFill>
      </p:bgPr>
    </p:bg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24"/>
          <p:cNvSpPr/>
          <p:nvPr/>
        </p:nvSpPr>
        <p:spPr>
          <a:xfrm>
            <a:off x="685800" y="400050"/>
            <a:ext cx="495300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25">
                <a:solidFill>
                  <a:srgbClr val="F5A400"/>
                </a:solidFill>
                <a:latin typeface="Calibri"/>
                <a:ea typeface="Calibri"/>
                <a:cs typeface="Calibri"/>
                <a:sym typeface="Calibri"/>
              </a:rPr>
              <a:t>TEACHING CLOSE</a:t>
            </a:r>
            <a:endParaRPr/>
          </a:p>
        </p:txBody>
      </p:sp>
      <p:sp>
        <p:nvSpPr>
          <p:cNvPr id="634" name="Google Shape;634;p24"/>
          <p:cNvSpPr/>
          <p:nvPr/>
        </p:nvSpPr>
        <p:spPr>
          <a:xfrm>
            <a:off x="685800" y="781050"/>
            <a:ext cx="838200" cy="38100"/>
          </a:xfrm>
          <a:prstGeom prst="roundRect">
            <a:avLst>
              <a:gd fmla="val 50000" name="adj"/>
            </a:avLst>
          </a:prstGeom>
          <a:solidFill>
            <a:srgbClr val="F5A400"/>
          </a:solidFill>
          <a:ln cap="flat" cmpd="sng" w="9525">
            <a:solidFill>
              <a:srgbClr val="F5A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24"/>
          <p:cNvSpPr/>
          <p:nvPr/>
        </p:nvSpPr>
        <p:spPr>
          <a:xfrm>
            <a:off x="685800" y="952500"/>
            <a:ext cx="9334500" cy="533400"/>
          </a:xfrm>
          <a:prstGeom prst="roundRect">
            <a:avLst>
              <a:gd fmla="val 14286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50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What Learners Should Remember</a:t>
            </a:r>
            <a:endParaRPr/>
          </a:p>
        </p:txBody>
      </p:sp>
      <p:sp>
        <p:nvSpPr>
          <p:cNvPr id="636" name="Google Shape;636;p24"/>
          <p:cNvSpPr/>
          <p:nvPr/>
        </p:nvSpPr>
        <p:spPr>
          <a:xfrm>
            <a:off x="685800" y="1485900"/>
            <a:ext cx="8572500" cy="323850"/>
          </a:xfrm>
          <a:prstGeom prst="roundRect">
            <a:avLst>
              <a:gd fmla="val 23529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425">
                <a:solidFill>
                  <a:srgbClr val="AAB9C8"/>
                </a:solidFill>
                <a:latin typeface="Calibri"/>
                <a:ea typeface="Calibri"/>
                <a:cs typeface="Calibri"/>
                <a:sym typeface="Calibri"/>
              </a:rPr>
              <a:t>A practical way to compare the standards without getting lost in wording.</a:t>
            </a:r>
            <a:endParaRPr/>
          </a:p>
        </p:txBody>
      </p:sp>
      <p:sp>
        <p:nvSpPr>
          <p:cNvPr id="637" name="Google Shape;637;p24"/>
          <p:cNvSpPr/>
          <p:nvPr/>
        </p:nvSpPr>
        <p:spPr>
          <a:xfrm>
            <a:off x="857250" y="2143125"/>
            <a:ext cx="10477500" cy="2667000"/>
          </a:xfrm>
          <a:prstGeom prst="roundRect">
            <a:avLst>
              <a:gd fmla="val 2857" name="adj"/>
            </a:avLst>
          </a:prstGeom>
          <a:solidFill>
            <a:srgbClr val="09233F"/>
          </a:solidFill>
          <a:ln cap="flat" cmpd="sng" w="9525">
            <a:solidFill>
              <a:srgbClr val="315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" name="Google Shape;638;p24"/>
          <p:cNvSpPr/>
          <p:nvPr/>
        </p:nvSpPr>
        <p:spPr>
          <a:xfrm>
            <a:off x="1143000" y="2381250"/>
            <a:ext cx="342900" cy="342900"/>
          </a:xfrm>
          <a:prstGeom prst="ellipse">
            <a:avLst/>
          </a:prstGeom>
          <a:solidFill>
            <a:srgbClr val="F5A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24"/>
          <p:cNvSpPr/>
          <p:nvPr/>
        </p:nvSpPr>
        <p:spPr>
          <a:xfrm>
            <a:off x="1143000" y="2447925"/>
            <a:ext cx="342900" cy="190500"/>
          </a:xfrm>
          <a:prstGeom prst="roundRect">
            <a:avLst>
              <a:gd fmla="val 4000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50">
                <a:solidFill>
                  <a:srgbClr val="06172B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640" name="Google Shape;640;p24"/>
          <p:cNvSpPr/>
          <p:nvPr/>
        </p:nvSpPr>
        <p:spPr>
          <a:xfrm>
            <a:off x="1695450" y="2400300"/>
            <a:ext cx="8953500" cy="381000"/>
          </a:xfrm>
          <a:prstGeom prst="roundRect">
            <a:avLst>
              <a:gd fmla="val 2000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5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CP-189 is the stricter comparison baseline when it is contractually invoked.</a:t>
            </a:r>
            <a:endParaRPr/>
          </a:p>
        </p:txBody>
      </p:sp>
      <p:sp>
        <p:nvSpPr>
          <p:cNvPr id="641" name="Google Shape;641;p24"/>
          <p:cNvSpPr/>
          <p:nvPr/>
        </p:nvSpPr>
        <p:spPr>
          <a:xfrm>
            <a:off x="1143000" y="2933700"/>
            <a:ext cx="342900" cy="342900"/>
          </a:xfrm>
          <a:prstGeom prst="ellipse">
            <a:avLst/>
          </a:prstGeom>
          <a:solidFill>
            <a:srgbClr val="45A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24"/>
          <p:cNvSpPr/>
          <p:nvPr/>
        </p:nvSpPr>
        <p:spPr>
          <a:xfrm>
            <a:off x="1143000" y="3000375"/>
            <a:ext cx="342900" cy="190500"/>
          </a:xfrm>
          <a:prstGeom prst="roundRect">
            <a:avLst>
              <a:gd fmla="val 4000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50">
                <a:solidFill>
                  <a:srgbClr val="06172B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643" name="Google Shape;643;p24"/>
          <p:cNvSpPr/>
          <p:nvPr/>
        </p:nvSpPr>
        <p:spPr>
          <a:xfrm>
            <a:off x="1695450" y="2952750"/>
            <a:ext cx="8953500" cy="381000"/>
          </a:xfrm>
          <a:prstGeom prst="roundRect">
            <a:avLst>
              <a:gd fmla="val 2000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5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The TC-1A model written practice is a drafting tool; the employer must complete and own it.</a:t>
            </a:r>
            <a:endParaRPr/>
          </a:p>
        </p:txBody>
      </p:sp>
      <p:sp>
        <p:nvSpPr>
          <p:cNvPr id="644" name="Google Shape;644;p24"/>
          <p:cNvSpPr/>
          <p:nvPr/>
        </p:nvSpPr>
        <p:spPr>
          <a:xfrm>
            <a:off x="1143000" y="3486150"/>
            <a:ext cx="342900" cy="342900"/>
          </a:xfrm>
          <a:prstGeom prst="ellipse">
            <a:avLst/>
          </a:prstGeom>
          <a:solidFill>
            <a:srgbClr val="F5A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24"/>
          <p:cNvSpPr/>
          <p:nvPr/>
        </p:nvSpPr>
        <p:spPr>
          <a:xfrm>
            <a:off x="1143000" y="3552825"/>
            <a:ext cx="342900" cy="190500"/>
          </a:xfrm>
          <a:prstGeom prst="roundRect">
            <a:avLst>
              <a:gd fmla="val 4000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50">
                <a:solidFill>
                  <a:srgbClr val="06172B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646" name="Google Shape;646;p24"/>
          <p:cNvSpPr/>
          <p:nvPr/>
        </p:nvSpPr>
        <p:spPr>
          <a:xfrm>
            <a:off x="1695450" y="3505200"/>
            <a:ext cx="8953500" cy="381000"/>
          </a:xfrm>
          <a:prstGeom prst="roundRect">
            <a:avLst>
              <a:gd fmla="val 2000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5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Training, experience, exams, vision, records, and recertification must all connect to the certified method and technique.</a:t>
            </a:r>
            <a:endParaRPr/>
          </a:p>
        </p:txBody>
      </p:sp>
      <p:sp>
        <p:nvSpPr>
          <p:cNvPr id="647" name="Google Shape;647;p24"/>
          <p:cNvSpPr/>
          <p:nvPr/>
        </p:nvSpPr>
        <p:spPr>
          <a:xfrm>
            <a:off x="1143000" y="4038600"/>
            <a:ext cx="342900" cy="342900"/>
          </a:xfrm>
          <a:prstGeom prst="ellipse">
            <a:avLst/>
          </a:prstGeom>
          <a:solidFill>
            <a:srgbClr val="45A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24"/>
          <p:cNvSpPr/>
          <p:nvPr/>
        </p:nvSpPr>
        <p:spPr>
          <a:xfrm>
            <a:off x="1143000" y="4105275"/>
            <a:ext cx="342900" cy="190500"/>
          </a:xfrm>
          <a:prstGeom prst="roundRect">
            <a:avLst>
              <a:gd fmla="val 4000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50">
                <a:solidFill>
                  <a:srgbClr val="06172B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649" name="Google Shape;649;p24"/>
          <p:cNvSpPr/>
          <p:nvPr/>
        </p:nvSpPr>
        <p:spPr>
          <a:xfrm>
            <a:off x="1695450" y="4057650"/>
            <a:ext cx="8953500" cy="381000"/>
          </a:xfrm>
          <a:prstGeom prst="roundRect">
            <a:avLst>
              <a:gd fmla="val 2000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5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Short wording differences can change audit evidence: shall vs should, fixed period vs employer insert, minimum table vs justified modification.</a:t>
            </a:r>
            <a:endParaRPr/>
          </a:p>
        </p:txBody>
      </p:sp>
      <p:sp>
        <p:nvSpPr>
          <p:cNvPr id="650" name="Google Shape;650;p24"/>
          <p:cNvSpPr/>
          <p:nvPr/>
        </p:nvSpPr>
        <p:spPr>
          <a:xfrm>
            <a:off x="857250" y="5238750"/>
            <a:ext cx="10477500" cy="647700"/>
          </a:xfrm>
          <a:prstGeom prst="roundRect">
            <a:avLst>
              <a:gd fmla="val 11765" name="adj"/>
            </a:avLst>
          </a:prstGeom>
          <a:solidFill>
            <a:srgbClr val="09233F"/>
          </a:solidFill>
          <a:ln cap="flat" cmpd="sng" w="14275">
            <a:solidFill>
              <a:srgbClr val="40D3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24"/>
          <p:cNvSpPr/>
          <p:nvPr/>
        </p:nvSpPr>
        <p:spPr>
          <a:xfrm>
            <a:off x="1047750" y="5353050"/>
            <a:ext cx="180975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rgbClr val="40D39B"/>
                </a:solidFill>
                <a:latin typeface="Calibri"/>
                <a:ea typeface="Calibri"/>
                <a:cs typeface="Calibri"/>
                <a:sym typeface="Calibri"/>
              </a:rPr>
              <a:t>DRILL</a:t>
            </a:r>
            <a:endParaRPr/>
          </a:p>
        </p:txBody>
      </p:sp>
      <p:sp>
        <p:nvSpPr>
          <p:cNvPr id="652" name="Google Shape;652;p24"/>
          <p:cNvSpPr/>
          <p:nvPr/>
        </p:nvSpPr>
        <p:spPr>
          <a:xfrm>
            <a:off x="2857500" y="5353050"/>
            <a:ext cx="8267700" cy="438150"/>
          </a:xfrm>
          <a:prstGeom prst="roundRect">
            <a:avLst>
              <a:gd fmla="val 1739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350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For any clause: read the source line, name the program action, then name the record that proves it.</a:t>
            </a:r>
            <a:endParaRPr/>
          </a:p>
        </p:txBody>
      </p:sp>
      <p:sp>
        <p:nvSpPr>
          <p:cNvPr id="653" name="Google Shape;653;p24"/>
          <p:cNvSpPr/>
          <p:nvPr/>
        </p:nvSpPr>
        <p:spPr>
          <a:xfrm>
            <a:off x="685800" y="6305550"/>
            <a:ext cx="10820400" cy="14288"/>
          </a:xfrm>
          <a:prstGeom prst="roundRect">
            <a:avLst>
              <a:gd fmla="val 50000" name="adj"/>
            </a:avLst>
          </a:prstGeom>
          <a:solidFill>
            <a:srgbClr val="31506F"/>
          </a:solidFill>
          <a:ln cap="flat" cmpd="sng" w="9525">
            <a:solidFill>
              <a:srgbClr val="315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24"/>
          <p:cNvSpPr/>
          <p:nvPr/>
        </p:nvSpPr>
        <p:spPr>
          <a:xfrm>
            <a:off x="685800" y="6419850"/>
            <a:ext cx="8572500" cy="209550"/>
          </a:xfrm>
          <a:prstGeom prst="roundRect">
            <a:avLst>
              <a:gd fmla="val 36364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975">
                <a:solidFill>
                  <a:srgbClr val="7890A8"/>
                </a:solidFill>
                <a:latin typeface="Calibri"/>
                <a:ea typeface="Calibri"/>
                <a:cs typeface="Calibri"/>
                <a:sym typeface="Calibri"/>
              </a:rPr>
              <a:t>Sources: ASNT CP-189-2020 PDF and ASNT Model Written Practice based on SNT-TC-1A (2020)</a:t>
            </a:r>
            <a:endParaRPr/>
          </a:p>
        </p:txBody>
      </p:sp>
      <p:sp>
        <p:nvSpPr>
          <p:cNvPr id="655" name="Google Shape;655;p24"/>
          <p:cNvSpPr/>
          <p:nvPr/>
        </p:nvSpPr>
        <p:spPr>
          <a:xfrm>
            <a:off x="11049000" y="6419850"/>
            <a:ext cx="457200" cy="209550"/>
          </a:xfrm>
          <a:prstGeom prst="roundRect">
            <a:avLst>
              <a:gd fmla="val 36364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050">
                <a:solidFill>
                  <a:srgbClr val="7890A8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172B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"/>
          <p:cNvSpPr/>
          <p:nvPr/>
        </p:nvSpPr>
        <p:spPr>
          <a:xfrm>
            <a:off x="685800" y="400050"/>
            <a:ext cx="495300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25">
                <a:solidFill>
                  <a:srgbClr val="F5A400"/>
                </a:solidFill>
                <a:latin typeface="Calibri"/>
                <a:ea typeface="Calibri"/>
                <a:cs typeface="Calibri"/>
                <a:sym typeface="Calibri"/>
              </a:rPr>
              <a:t>CROSSWALK</a:t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685800" y="781050"/>
            <a:ext cx="838200" cy="38100"/>
          </a:xfrm>
          <a:prstGeom prst="roundRect">
            <a:avLst>
              <a:gd fmla="val 50000" name="adj"/>
            </a:avLst>
          </a:prstGeom>
          <a:solidFill>
            <a:srgbClr val="F5A400"/>
          </a:solidFill>
          <a:ln cap="flat" cmpd="sng" w="9525">
            <a:solidFill>
              <a:srgbClr val="F5A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/>
          <p:nvPr/>
        </p:nvSpPr>
        <p:spPr>
          <a:xfrm>
            <a:off x="685800" y="952500"/>
            <a:ext cx="9334500" cy="533400"/>
          </a:xfrm>
          <a:prstGeom prst="roundRect">
            <a:avLst>
              <a:gd fmla="val 14286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50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Section-by-Section Map</a:t>
            </a:r>
            <a:endParaRPr/>
          </a:p>
        </p:txBody>
      </p:sp>
      <p:sp>
        <p:nvSpPr>
          <p:cNvPr id="61" name="Google Shape;61;p5"/>
          <p:cNvSpPr/>
          <p:nvPr/>
        </p:nvSpPr>
        <p:spPr>
          <a:xfrm>
            <a:off x="685800" y="1485900"/>
            <a:ext cx="8572500" cy="323850"/>
          </a:xfrm>
          <a:prstGeom prst="roundRect">
            <a:avLst>
              <a:gd fmla="val 23529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425">
                <a:solidFill>
                  <a:srgbClr val="AAB9C8"/>
                </a:solidFill>
                <a:latin typeface="Calibri"/>
                <a:ea typeface="Calibri"/>
                <a:cs typeface="Calibri"/>
                <a:sym typeface="Calibri"/>
              </a:rPr>
              <a:t>CP-189 compresses several controls into fewer sections; the TC-1A model separates them into employer-editable sections.</a:t>
            </a:r>
            <a:endParaRPr/>
          </a:p>
        </p:txBody>
      </p:sp>
      <p:sp>
        <p:nvSpPr>
          <p:cNvPr id="62" name="Google Shape;62;p5"/>
          <p:cNvSpPr/>
          <p:nvPr/>
        </p:nvSpPr>
        <p:spPr>
          <a:xfrm>
            <a:off x="685800" y="2038350"/>
            <a:ext cx="10820400" cy="3981450"/>
          </a:xfrm>
          <a:prstGeom prst="roundRect">
            <a:avLst>
              <a:gd fmla="val 1914" name="adj"/>
            </a:avLst>
          </a:prstGeom>
          <a:solidFill>
            <a:srgbClr val="09233F"/>
          </a:solidFill>
          <a:ln cap="flat" cmpd="sng" w="9525">
            <a:solidFill>
              <a:srgbClr val="315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5"/>
          <p:cNvSpPr/>
          <p:nvPr/>
        </p:nvSpPr>
        <p:spPr>
          <a:xfrm>
            <a:off x="819150" y="2190750"/>
            <a:ext cx="1390650" cy="228600"/>
          </a:xfrm>
          <a:prstGeom prst="roundRect">
            <a:avLst>
              <a:gd fmla="val 33333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40D39B"/>
                </a:solidFill>
                <a:latin typeface="Calibri"/>
                <a:ea typeface="Calibri"/>
                <a:cs typeface="Calibri"/>
                <a:sym typeface="Calibri"/>
              </a:rPr>
              <a:t>Topic</a:t>
            </a:r>
            <a:endParaRPr/>
          </a:p>
        </p:txBody>
      </p:sp>
      <p:sp>
        <p:nvSpPr>
          <p:cNvPr id="64" name="Google Shape;64;p5"/>
          <p:cNvSpPr/>
          <p:nvPr/>
        </p:nvSpPr>
        <p:spPr>
          <a:xfrm>
            <a:off x="2438400" y="2190750"/>
            <a:ext cx="1485900" cy="228600"/>
          </a:xfrm>
          <a:prstGeom prst="roundRect">
            <a:avLst>
              <a:gd fmla="val 33333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5A400"/>
                </a:solidFill>
                <a:latin typeface="Calibri"/>
                <a:ea typeface="Calibri"/>
                <a:cs typeface="Calibri"/>
                <a:sym typeface="Calibri"/>
              </a:rPr>
              <a:t>CP-189 anchor</a:t>
            </a:r>
            <a:endParaRPr/>
          </a:p>
        </p:txBody>
      </p:sp>
      <p:sp>
        <p:nvSpPr>
          <p:cNvPr id="65" name="Google Shape;65;p5"/>
          <p:cNvSpPr/>
          <p:nvPr/>
        </p:nvSpPr>
        <p:spPr>
          <a:xfrm>
            <a:off x="4152900" y="2190750"/>
            <a:ext cx="1866900" cy="228600"/>
          </a:xfrm>
          <a:prstGeom prst="roundRect">
            <a:avLst>
              <a:gd fmla="val 33333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45A0FF"/>
                </a:solidFill>
                <a:latin typeface="Calibri"/>
                <a:ea typeface="Calibri"/>
                <a:cs typeface="Calibri"/>
                <a:sym typeface="Calibri"/>
              </a:rPr>
              <a:t>TC-1A model anchor</a:t>
            </a:r>
            <a:endParaRPr/>
          </a:p>
        </p:txBody>
      </p:sp>
      <p:sp>
        <p:nvSpPr>
          <p:cNvPr id="66" name="Google Shape;66;p5"/>
          <p:cNvSpPr/>
          <p:nvPr/>
        </p:nvSpPr>
        <p:spPr>
          <a:xfrm>
            <a:off x="6248400" y="2190750"/>
            <a:ext cx="5162550" cy="228600"/>
          </a:xfrm>
          <a:prstGeom prst="roundRect">
            <a:avLst>
              <a:gd fmla="val 33333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40D39B"/>
                </a:solidFill>
                <a:latin typeface="Calibri"/>
                <a:ea typeface="Calibri"/>
                <a:cs typeface="Calibri"/>
                <a:sym typeface="Calibri"/>
              </a:rPr>
              <a:t>Teaching point</a:t>
            </a:r>
            <a:endParaRPr/>
          </a:p>
        </p:txBody>
      </p:sp>
      <p:sp>
        <p:nvSpPr>
          <p:cNvPr id="67" name="Google Shape;67;p5"/>
          <p:cNvSpPr/>
          <p:nvPr/>
        </p:nvSpPr>
        <p:spPr>
          <a:xfrm>
            <a:off x="685800" y="2495550"/>
            <a:ext cx="10820400" cy="19050"/>
          </a:xfrm>
          <a:prstGeom prst="roundRect">
            <a:avLst>
              <a:gd fmla="val 50000" name="adj"/>
            </a:avLst>
          </a:prstGeom>
          <a:solidFill>
            <a:srgbClr val="31506F"/>
          </a:solidFill>
          <a:ln cap="flat" cmpd="sng" w="9525">
            <a:solidFill>
              <a:srgbClr val="315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819150" y="2571750"/>
            <a:ext cx="1390650" cy="342900"/>
          </a:xfrm>
          <a:prstGeom prst="roundRect">
            <a:avLst>
              <a:gd fmla="val 2222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Scope</a:t>
            </a: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2438400" y="2571750"/>
            <a:ext cx="1485900" cy="342900"/>
          </a:xfrm>
          <a:prstGeom prst="roundRect">
            <a:avLst>
              <a:gd fmla="val 2222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rgbClr val="AAB9C8"/>
                </a:solidFill>
                <a:latin typeface="Calibri"/>
                <a:ea typeface="Calibri"/>
                <a:cs typeface="Calibri"/>
                <a:sym typeface="Calibri"/>
              </a:rPr>
              <a:t>1.0</a:t>
            </a: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4152900" y="2571750"/>
            <a:ext cx="1866900" cy="342900"/>
          </a:xfrm>
          <a:prstGeom prst="roundRect">
            <a:avLst>
              <a:gd fmla="val 2222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rgbClr val="AAB9C8"/>
                </a:solidFill>
                <a:latin typeface="Calibri"/>
                <a:ea typeface="Calibri"/>
                <a:cs typeface="Calibri"/>
                <a:sym typeface="Calibri"/>
              </a:rPr>
              <a:t>1.0</a:t>
            </a:r>
            <a:endParaRPr/>
          </a:p>
        </p:txBody>
      </p:sp>
      <p:sp>
        <p:nvSpPr>
          <p:cNvPr id="71" name="Google Shape;71;p5"/>
          <p:cNvSpPr/>
          <p:nvPr/>
        </p:nvSpPr>
        <p:spPr>
          <a:xfrm>
            <a:off x="6248400" y="2571750"/>
            <a:ext cx="5162550" cy="342900"/>
          </a:xfrm>
          <a:prstGeom prst="roundRect">
            <a:avLst>
              <a:gd fmla="val 2222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rgbClr val="AAB9C8"/>
                </a:solidFill>
                <a:latin typeface="Calibri"/>
                <a:ea typeface="Calibri"/>
                <a:cs typeface="Calibri"/>
                <a:sym typeface="Calibri"/>
              </a:rPr>
              <a:t>CP states a standard; TC states an employer written practice.</a:t>
            </a:r>
            <a:endParaRPr/>
          </a:p>
        </p:txBody>
      </p:sp>
      <p:sp>
        <p:nvSpPr>
          <p:cNvPr id="72" name="Google Shape;72;p5"/>
          <p:cNvSpPr/>
          <p:nvPr/>
        </p:nvSpPr>
        <p:spPr>
          <a:xfrm>
            <a:off x="695325" y="2914650"/>
            <a:ext cx="10801350" cy="381000"/>
          </a:xfrm>
          <a:prstGeom prst="roundRect">
            <a:avLst>
              <a:gd fmla="val 20000" name="adj"/>
            </a:avLst>
          </a:prstGeom>
          <a:solidFill>
            <a:srgbClr val="0B2A4A"/>
          </a:solidFill>
          <a:ln cap="flat" cmpd="sng" w="9525">
            <a:solidFill>
              <a:srgbClr val="0B2A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819150" y="2952750"/>
            <a:ext cx="1390650" cy="342900"/>
          </a:xfrm>
          <a:prstGeom prst="roundRect">
            <a:avLst>
              <a:gd fmla="val 2222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Definitions</a:t>
            </a:r>
            <a:endParaRPr/>
          </a:p>
        </p:txBody>
      </p:sp>
      <p:sp>
        <p:nvSpPr>
          <p:cNvPr id="74" name="Google Shape;74;p5"/>
          <p:cNvSpPr/>
          <p:nvPr/>
        </p:nvSpPr>
        <p:spPr>
          <a:xfrm>
            <a:off x="2438400" y="2952750"/>
            <a:ext cx="1485900" cy="342900"/>
          </a:xfrm>
          <a:prstGeom prst="roundRect">
            <a:avLst>
              <a:gd fmla="val 2222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rgbClr val="AAB9C8"/>
                </a:solidFill>
                <a:latin typeface="Calibri"/>
                <a:ea typeface="Calibri"/>
                <a:cs typeface="Calibri"/>
                <a:sym typeface="Calibri"/>
              </a:rPr>
              <a:t>2.0</a:t>
            </a:r>
            <a:endParaRPr/>
          </a:p>
        </p:txBody>
      </p:sp>
      <p:sp>
        <p:nvSpPr>
          <p:cNvPr id="75" name="Google Shape;75;p5"/>
          <p:cNvSpPr/>
          <p:nvPr/>
        </p:nvSpPr>
        <p:spPr>
          <a:xfrm>
            <a:off x="4152900" y="2952750"/>
            <a:ext cx="1866900" cy="342900"/>
          </a:xfrm>
          <a:prstGeom prst="roundRect">
            <a:avLst>
              <a:gd fmla="val 2222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rgbClr val="AAB9C8"/>
                </a:solidFill>
                <a:latin typeface="Calibri"/>
                <a:ea typeface="Calibri"/>
                <a:cs typeface="Calibri"/>
                <a:sym typeface="Calibri"/>
              </a:rPr>
              <a:t>3.0</a:t>
            </a:r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6248400" y="2952750"/>
            <a:ext cx="5162550" cy="342900"/>
          </a:xfrm>
          <a:prstGeom prst="roundRect">
            <a:avLst>
              <a:gd fmla="val 2222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rgbClr val="AAB9C8"/>
                </a:solidFill>
                <a:latin typeface="Calibri"/>
                <a:ea typeface="Calibri"/>
                <a:cs typeface="Calibri"/>
                <a:sym typeface="Calibri"/>
              </a:rPr>
              <a:t>Mostly shared vocabulary; CP adds PdM and certification procedure framing.</a:t>
            </a:r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819150" y="3333750"/>
            <a:ext cx="1390650" cy="342900"/>
          </a:xfrm>
          <a:prstGeom prst="roundRect">
            <a:avLst>
              <a:gd fmla="val 2222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Levels</a:t>
            </a:r>
            <a:endParaRPr/>
          </a:p>
        </p:txBody>
      </p:sp>
      <p:sp>
        <p:nvSpPr>
          <p:cNvPr id="78" name="Google Shape;78;p5"/>
          <p:cNvSpPr/>
          <p:nvPr/>
        </p:nvSpPr>
        <p:spPr>
          <a:xfrm>
            <a:off x="2438400" y="3333750"/>
            <a:ext cx="1485900" cy="342900"/>
          </a:xfrm>
          <a:prstGeom prst="roundRect">
            <a:avLst>
              <a:gd fmla="val 2222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rgbClr val="AAB9C8"/>
                </a:solidFill>
                <a:latin typeface="Calibri"/>
                <a:ea typeface="Calibri"/>
                <a:cs typeface="Calibri"/>
                <a:sym typeface="Calibri"/>
              </a:rPr>
              <a:t>3.0</a:t>
            </a: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4152900" y="3333750"/>
            <a:ext cx="1866900" cy="342900"/>
          </a:xfrm>
          <a:prstGeom prst="roundRect">
            <a:avLst>
              <a:gd fmla="val 2222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rgbClr val="AAB9C8"/>
                </a:solidFill>
                <a:latin typeface="Calibri"/>
                <a:ea typeface="Calibri"/>
                <a:cs typeface="Calibri"/>
                <a:sym typeface="Calibri"/>
              </a:rPr>
              <a:t>5.0</a:t>
            </a:r>
            <a:endParaRPr/>
          </a:p>
        </p:txBody>
      </p:sp>
      <p:sp>
        <p:nvSpPr>
          <p:cNvPr id="80" name="Google Shape;80;p5"/>
          <p:cNvSpPr/>
          <p:nvPr/>
        </p:nvSpPr>
        <p:spPr>
          <a:xfrm>
            <a:off x="6248400" y="3333750"/>
            <a:ext cx="5162550" cy="342900"/>
          </a:xfrm>
          <a:prstGeom prst="roundRect">
            <a:avLst>
              <a:gd fmla="val 2222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rgbClr val="AAB9C8"/>
                </a:solidFill>
                <a:latin typeface="Calibri"/>
                <a:ea typeface="Calibri"/>
                <a:cs typeface="Calibri"/>
                <a:sym typeface="Calibri"/>
              </a:rPr>
              <a:t>CP defines six levels; TC model presents three basic levels plus trainee.</a:t>
            </a:r>
            <a:endParaRPr/>
          </a:p>
        </p:txBody>
      </p:sp>
      <p:sp>
        <p:nvSpPr>
          <p:cNvPr id="81" name="Google Shape;81;p5"/>
          <p:cNvSpPr/>
          <p:nvPr/>
        </p:nvSpPr>
        <p:spPr>
          <a:xfrm>
            <a:off x="695325" y="3676650"/>
            <a:ext cx="10801350" cy="381000"/>
          </a:xfrm>
          <a:prstGeom prst="roundRect">
            <a:avLst>
              <a:gd fmla="val 20000" name="adj"/>
            </a:avLst>
          </a:prstGeom>
          <a:solidFill>
            <a:srgbClr val="0B2A4A"/>
          </a:solidFill>
          <a:ln cap="flat" cmpd="sng" w="9525">
            <a:solidFill>
              <a:srgbClr val="0B2A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5"/>
          <p:cNvSpPr/>
          <p:nvPr/>
        </p:nvSpPr>
        <p:spPr>
          <a:xfrm>
            <a:off x="819150" y="3714750"/>
            <a:ext cx="1390650" cy="342900"/>
          </a:xfrm>
          <a:prstGeom prst="roundRect">
            <a:avLst>
              <a:gd fmla="val 2222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Training / exp.</a:t>
            </a:r>
            <a:endParaRPr/>
          </a:p>
        </p:txBody>
      </p:sp>
      <p:sp>
        <p:nvSpPr>
          <p:cNvPr id="83" name="Google Shape;83;p5"/>
          <p:cNvSpPr/>
          <p:nvPr/>
        </p:nvSpPr>
        <p:spPr>
          <a:xfrm>
            <a:off x="2438400" y="3714750"/>
            <a:ext cx="1485900" cy="342900"/>
          </a:xfrm>
          <a:prstGeom prst="roundRect">
            <a:avLst>
              <a:gd fmla="val 2222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rgbClr val="AAB9C8"/>
                </a:solidFill>
                <a:latin typeface="Calibri"/>
                <a:ea typeface="Calibri"/>
                <a:cs typeface="Calibri"/>
                <a:sym typeface="Calibri"/>
              </a:rPr>
              <a:t>4.0 + App. A/B</a:t>
            </a:r>
            <a:endParaRPr/>
          </a:p>
        </p:txBody>
      </p:sp>
      <p:sp>
        <p:nvSpPr>
          <p:cNvPr id="84" name="Google Shape;84;p5"/>
          <p:cNvSpPr/>
          <p:nvPr/>
        </p:nvSpPr>
        <p:spPr>
          <a:xfrm>
            <a:off x="4152900" y="3714750"/>
            <a:ext cx="1866900" cy="342900"/>
          </a:xfrm>
          <a:prstGeom prst="roundRect">
            <a:avLst>
              <a:gd fmla="val 2222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rgbClr val="AAB9C8"/>
                </a:solidFill>
                <a:latin typeface="Calibri"/>
                <a:ea typeface="Calibri"/>
                <a:cs typeface="Calibri"/>
                <a:sym typeface="Calibri"/>
              </a:rPr>
              <a:t>6.0 + 7.0</a:t>
            </a:r>
            <a:endParaRPr/>
          </a:p>
        </p:txBody>
      </p:sp>
      <p:sp>
        <p:nvSpPr>
          <p:cNvPr id="85" name="Google Shape;85;p5"/>
          <p:cNvSpPr/>
          <p:nvPr/>
        </p:nvSpPr>
        <p:spPr>
          <a:xfrm>
            <a:off x="6248400" y="3714750"/>
            <a:ext cx="5162550" cy="342900"/>
          </a:xfrm>
          <a:prstGeom prst="roundRect">
            <a:avLst>
              <a:gd fmla="val 2222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rgbClr val="AAB9C8"/>
                </a:solidFill>
                <a:latin typeface="Calibri"/>
                <a:ea typeface="Calibri"/>
                <a:cs typeface="Calibri"/>
                <a:sym typeface="Calibri"/>
              </a:rPr>
              <a:t>CP uses required minimums; TC model points to tables and rationale.</a:t>
            </a:r>
            <a:endParaRPr/>
          </a:p>
        </p:txBody>
      </p:sp>
      <p:sp>
        <p:nvSpPr>
          <p:cNvPr id="86" name="Google Shape;86;p5"/>
          <p:cNvSpPr/>
          <p:nvPr/>
        </p:nvSpPr>
        <p:spPr>
          <a:xfrm>
            <a:off x="819150" y="4095750"/>
            <a:ext cx="1390650" cy="342900"/>
          </a:xfrm>
          <a:prstGeom prst="roundRect">
            <a:avLst>
              <a:gd fmla="val 2222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Exams</a:t>
            </a:r>
            <a:endParaRPr/>
          </a:p>
        </p:txBody>
      </p:sp>
      <p:sp>
        <p:nvSpPr>
          <p:cNvPr id="87" name="Google Shape;87;p5"/>
          <p:cNvSpPr/>
          <p:nvPr/>
        </p:nvSpPr>
        <p:spPr>
          <a:xfrm>
            <a:off x="2438400" y="4095750"/>
            <a:ext cx="1485900" cy="342900"/>
          </a:xfrm>
          <a:prstGeom prst="roundRect">
            <a:avLst>
              <a:gd fmla="val 2222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rgbClr val="AAB9C8"/>
                </a:solidFill>
                <a:latin typeface="Calibri"/>
                <a:ea typeface="Calibri"/>
                <a:cs typeface="Calibri"/>
                <a:sym typeface="Calibri"/>
              </a:rPr>
              <a:t>6.0</a:t>
            </a:r>
            <a:endParaRPr/>
          </a:p>
        </p:txBody>
      </p:sp>
      <p:sp>
        <p:nvSpPr>
          <p:cNvPr id="88" name="Google Shape;88;p5"/>
          <p:cNvSpPr/>
          <p:nvPr/>
        </p:nvSpPr>
        <p:spPr>
          <a:xfrm>
            <a:off x="4152900" y="4095750"/>
            <a:ext cx="1866900" cy="342900"/>
          </a:xfrm>
          <a:prstGeom prst="roundRect">
            <a:avLst>
              <a:gd fmla="val 2222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rgbClr val="AAB9C8"/>
                </a:solidFill>
                <a:latin typeface="Calibri"/>
                <a:ea typeface="Calibri"/>
                <a:cs typeface="Calibri"/>
                <a:sym typeface="Calibri"/>
              </a:rPr>
              <a:t>8.0</a:t>
            </a:r>
            <a:endParaRPr/>
          </a:p>
        </p:txBody>
      </p:sp>
      <p:sp>
        <p:nvSpPr>
          <p:cNvPr id="89" name="Google Shape;89;p5"/>
          <p:cNvSpPr/>
          <p:nvPr/>
        </p:nvSpPr>
        <p:spPr>
          <a:xfrm>
            <a:off x="6248400" y="4095750"/>
            <a:ext cx="5162550" cy="342900"/>
          </a:xfrm>
          <a:prstGeom prst="roundRect">
            <a:avLst>
              <a:gd fmla="val 2222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rgbClr val="AAB9C8"/>
                </a:solidFill>
                <a:latin typeface="Calibri"/>
                <a:ea typeface="Calibri"/>
                <a:cs typeface="Calibri"/>
                <a:sym typeface="Calibri"/>
              </a:rPr>
              <a:t>Both use general, specific, practical exams; scoring language differs.</a:t>
            </a:r>
            <a:endParaRPr/>
          </a:p>
        </p:txBody>
      </p:sp>
      <p:sp>
        <p:nvSpPr>
          <p:cNvPr id="90" name="Google Shape;90;p5"/>
          <p:cNvSpPr/>
          <p:nvPr/>
        </p:nvSpPr>
        <p:spPr>
          <a:xfrm>
            <a:off x="695325" y="4438650"/>
            <a:ext cx="10801350" cy="381000"/>
          </a:xfrm>
          <a:prstGeom prst="roundRect">
            <a:avLst>
              <a:gd fmla="val 20000" name="adj"/>
            </a:avLst>
          </a:prstGeom>
          <a:solidFill>
            <a:srgbClr val="0B2A4A"/>
          </a:solidFill>
          <a:ln cap="flat" cmpd="sng" w="9525">
            <a:solidFill>
              <a:srgbClr val="0B2A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5"/>
          <p:cNvSpPr/>
          <p:nvPr/>
        </p:nvSpPr>
        <p:spPr>
          <a:xfrm>
            <a:off x="819150" y="4476750"/>
            <a:ext cx="1390650" cy="342900"/>
          </a:xfrm>
          <a:prstGeom prst="roundRect">
            <a:avLst>
              <a:gd fmla="val 2222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Certification</a:t>
            </a:r>
            <a:endParaRPr/>
          </a:p>
        </p:txBody>
      </p:sp>
      <p:sp>
        <p:nvSpPr>
          <p:cNvPr id="92" name="Google Shape;92;p5"/>
          <p:cNvSpPr/>
          <p:nvPr/>
        </p:nvSpPr>
        <p:spPr>
          <a:xfrm>
            <a:off x="2438400" y="4476750"/>
            <a:ext cx="1485900" cy="342900"/>
          </a:xfrm>
          <a:prstGeom prst="roundRect">
            <a:avLst>
              <a:gd fmla="val 2222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rgbClr val="AAB9C8"/>
                </a:solidFill>
                <a:latin typeface="Calibri"/>
                <a:ea typeface="Calibri"/>
                <a:cs typeface="Calibri"/>
                <a:sym typeface="Calibri"/>
              </a:rPr>
              <a:t>5.0</a:t>
            </a:r>
            <a:endParaRPr/>
          </a:p>
        </p:txBody>
      </p:sp>
      <p:sp>
        <p:nvSpPr>
          <p:cNvPr id="93" name="Google Shape;93;p5"/>
          <p:cNvSpPr/>
          <p:nvPr/>
        </p:nvSpPr>
        <p:spPr>
          <a:xfrm>
            <a:off x="4152900" y="4476750"/>
            <a:ext cx="1866900" cy="342900"/>
          </a:xfrm>
          <a:prstGeom prst="roundRect">
            <a:avLst>
              <a:gd fmla="val 2222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rgbClr val="AAB9C8"/>
                </a:solidFill>
                <a:latin typeface="Calibri"/>
                <a:ea typeface="Calibri"/>
                <a:cs typeface="Calibri"/>
                <a:sym typeface="Calibri"/>
              </a:rPr>
              <a:t>9.0</a:t>
            </a:r>
            <a:endParaRPr/>
          </a:p>
        </p:txBody>
      </p:sp>
      <p:sp>
        <p:nvSpPr>
          <p:cNvPr id="94" name="Google Shape;94;p5"/>
          <p:cNvSpPr/>
          <p:nvPr/>
        </p:nvSpPr>
        <p:spPr>
          <a:xfrm>
            <a:off x="6248400" y="4476750"/>
            <a:ext cx="5162550" cy="342900"/>
          </a:xfrm>
          <a:prstGeom prst="roundRect">
            <a:avLst>
              <a:gd fmla="val 2222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rgbClr val="AAB9C8"/>
                </a:solidFill>
                <a:latin typeface="Calibri"/>
                <a:ea typeface="Calibri"/>
                <a:cs typeface="Calibri"/>
                <a:sym typeface="Calibri"/>
              </a:rPr>
              <a:t>CP requires a procedure; TC model records certification responsibility.</a:t>
            </a:r>
            <a:endParaRPr/>
          </a:p>
        </p:txBody>
      </p:sp>
      <p:sp>
        <p:nvSpPr>
          <p:cNvPr id="95" name="Google Shape;95;p5"/>
          <p:cNvSpPr/>
          <p:nvPr/>
        </p:nvSpPr>
        <p:spPr>
          <a:xfrm>
            <a:off x="819150" y="4857750"/>
            <a:ext cx="1390650" cy="342900"/>
          </a:xfrm>
          <a:prstGeom prst="roundRect">
            <a:avLst>
              <a:gd fmla="val 2222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Inactive service</a:t>
            </a:r>
            <a:endParaRPr/>
          </a:p>
        </p:txBody>
      </p:sp>
      <p:sp>
        <p:nvSpPr>
          <p:cNvPr id="96" name="Google Shape;96;p5"/>
          <p:cNvSpPr/>
          <p:nvPr/>
        </p:nvSpPr>
        <p:spPr>
          <a:xfrm>
            <a:off x="2438400" y="4857750"/>
            <a:ext cx="1485900" cy="342900"/>
          </a:xfrm>
          <a:prstGeom prst="roundRect">
            <a:avLst>
              <a:gd fmla="val 2222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rgbClr val="AAB9C8"/>
                </a:solidFill>
                <a:latin typeface="Calibri"/>
                <a:ea typeface="Calibri"/>
                <a:cs typeface="Calibri"/>
                <a:sym typeface="Calibri"/>
              </a:rPr>
              <a:t>7.0</a:t>
            </a:r>
            <a:endParaRPr/>
          </a:p>
        </p:txBody>
      </p:sp>
      <p:sp>
        <p:nvSpPr>
          <p:cNvPr id="97" name="Google Shape;97;p5"/>
          <p:cNvSpPr/>
          <p:nvPr/>
        </p:nvSpPr>
        <p:spPr>
          <a:xfrm>
            <a:off x="4152900" y="4857750"/>
            <a:ext cx="1866900" cy="342900"/>
          </a:xfrm>
          <a:prstGeom prst="roundRect">
            <a:avLst>
              <a:gd fmla="val 2222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rgbClr val="AAB9C8"/>
                </a:solidFill>
                <a:latin typeface="Calibri"/>
                <a:ea typeface="Calibri"/>
                <a:cs typeface="Calibri"/>
                <a:sym typeface="Calibri"/>
              </a:rPr>
              <a:t>11.0, 13.0, 14.0</a:t>
            </a:r>
            <a:endParaRPr/>
          </a:p>
        </p:txBody>
      </p:sp>
      <p:sp>
        <p:nvSpPr>
          <p:cNvPr id="98" name="Google Shape;98;p5"/>
          <p:cNvSpPr/>
          <p:nvPr/>
        </p:nvSpPr>
        <p:spPr>
          <a:xfrm>
            <a:off x="6248400" y="4857750"/>
            <a:ext cx="5162550" cy="342900"/>
          </a:xfrm>
          <a:prstGeom prst="roundRect">
            <a:avLst>
              <a:gd fmla="val 2222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rgbClr val="AAB9C8"/>
                </a:solidFill>
                <a:latin typeface="Calibri"/>
                <a:ea typeface="Calibri"/>
                <a:cs typeface="Calibri"/>
                <a:sym typeface="Calibri"/>
              </a:rPr>
              <a:t>CP gives fixed triggers; TC inserts employer periods.</a:t>
            </a:r>
            <a:endParaRPr/>
          </a:p>
        </p:txBody>
      </p:sp>
      <p:sp>
        <p:nvSpPr>
          <p:cNvPr id="99" name="Google Shape;99;p5"/>
          <p:cNvSpPr/>
          <p:nvPr/>
        </p:nvSpPr>
        <p:spPr>
          <a:xfrm>
            <a:off x="695325" y="5200650"/>
            <a:ext cx="10801350" cy="381000"/>
          </a:xfrm>
          <a:prstGeom prst="roundRect">
            <a:avLst>
              <a:gd fmla="val 20000" name="adj"/>
            </a:avLst>
          </a:prstGeom>
          <a:solidFill>
            <a:srgbClr val="0B2A4A"/>
          </a:solidFill>
          <a:ln cap="flat" cmpd="sng" w="9525">
            <a:solidFill>
              <a:srgbClr val="0B2A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5"/>
          <p:cNvSpPr/>
          <p:nvPr/>
        </p:nvSpPr>
        <p:spPr>
          <a:xfrm>
            <a:off x="819150" y="5238750"/>
            <a:ext cx="1390650" cy="342900"/>
          </a:xfrm>
          <a:prstGeom prst="roundRect">
            <a:avLst>
              <a:gd fmla="val 2222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Recertification</a:t>
            </a:r>
            <a:endParaRPr/>
          </a:p>
        </p:txBody>
      </p:sp>
      <p:sp>
        <p:nvSpPr>
          <p:cNvPr id="101" name="Google Shape;101;p5"/>
          <p:cNvSpPr/>
          <p:nvPr/>
        </p:nvSpPr>
        <p:spPr>
          <a:xfrm>
            <a:off x="2438400" y="5238750"/>
            <a:ext cx="1485900" cy="342900"/>
          </a:xfrm>
          <a:prstGeom prst="roundRect">
            <a:avLst>
              <a:gd fmla="val 2222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rgbClr val="AAB9C8"/>
                </a:solidFill>
                <a:latin typeface="Calibri"/>
                <a:ea typeface="Calibri"/>
                <a:cs typeface="Calibri"/>
                <a:sym typeface="Calibri"/>
              </a:rPr>
              <a:t>8.0</a:t>
            </a:r>
            <a:endParaRPr/>
          </a:p>
        </p:txBody>
      </p:sp>
      <p:sp>
        <p:nvSpPr>
          <p:cNvPr id="102" name="Google Shape;102;p5"/>
          <p:cNvSpPr/>
          <p:nvPr/>
        </p:nvSpPr>
        <p:spPr>
          <a:xfrm>
            <a:off x="4152900" y="5238750"/>
            <a:ext cx="1866900" cy="342900"/>
          </a:xfrm>
          <a:prstGeom prst="roundRect">
            <a:avLst>
              <a:gd fmla="val 2222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rgbClr val="AAB9C8"/>
                </a:solidFill>
                <a:latin typeface="Calibri"/>
                <a:ea typeface="Calibri"/>
                <a:cs typeface="Calibri"/>
                <a:sym typeface="Calibri"/>
              </a:rPr>
              <a:t>12.0</a:t>
            </a:r>
            <a:endParaRPr/>
          </a:p>
        </p:txBody>
      </p:sp>
      <p:sp>
        <p:nvSpPr>
          <p:cNvPr id="103" name="Google Shape;103;p5"/>
          <p:cNvSpPr/>
          <p:nvPr/>
        </p:nvSpPr>
        <p:spPr>
          <a:xfrm>
            <a:off x="6248400" y="5238750"/>
            <a:ext cx="5162550" cy="342900"/>
          </a:xfrm>
          <a:prstGeom prst="roundRect">
            <a:avLst>
              <a:gd fmla="val 2222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rgbClr val="AAB9C8"/>
                </a:solidFill>
                <a:latin typeface="Calibri"/>
                <a:ea typeface="Calibri"/>
                <a:cs typeface="Calibri"/>
                <a:sym typeface="Calibri"/>
              </a:rPr>
              <a:t>CP has 5-year and 10-year controls; TC gives criteria and period.</a:t>
            </a:r>
            <a:endParaRPr/>
          </a:p>
        </p:txBody>
      </p:sp>
      <p:sp>
        <p:nvSpPr>
          <p:cNvPr id="104" name="Google Shape;104;p5"/>
          <p:cNvSpPr/>
          <p:nvPr/>
        </p:nvSpPr>
        <p:spPr>
          <a:xfrm>
            <a:off x="819150" y="5619750"/>
            <a:ext cx="1390650" cy="342900"/>
          </a:xfrm>
          <a:prstGeom prst="roundRect">
            <a:avLst>
              <a:gd fmla="val 2222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Records / forms</a:t>
            </a:r>
            <a:endParaRPr/>
          </a:p>
        </p:txBody>
      </p:sp>
      <p:sp>
        <p:nvSpPr>
          <p:cNvPr id="105" name="Google Shape;105;p5"/>
          <p:cNvSpPr/>
          <p:nvPr/>
        </p:nvSpPr>
        <p:spPr>
          <a:xfrm>
            <a:off x="2438400" y="5619750"/>
            <a:ext cx="1485900" cy="342900"/>
          </a:xfrm>
          <a:prstGeom prst="roundRect">
            <a:avLst>
              <a:gd fmla="val 2222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rgbClr val="AAB9C8"/>
                </a:solidFill>
                <a:latin typeface="Calibri"/>
                <a:ea typeface="Calibri"/>
                <a:cs typeface="Calibri"/>
                <a:sym typeface="Calibri"/>
              </a:rPr>
              <a:t>9.0 + App. C/D</a:t>
            </a:r>
            <a:endParaRPr/>
          </a:p>
        </p:txBody>
      </p:sp>
      <p:sp>
        <p:nvSpPr>
          <p:cNvPr id="106" name="Google Shape;106;p5"/>
          <p:cNvSpPr/>
          <p:nvPr/>
        </p:nvSpPr>
        <p:spPr>
          <a:xfrm>
            <a:off x="4152900" y="5619750"/>
            <a:ext cx="1866900" cy="342900"/>
          </a:xfrm>
          <a:prstGeom prst="roundRect">
            <a:avLst>
              <a:gd fmla="val 2222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rgbClr val="AAB9C8"/>
                </a:solidFill>
                <a:latin typeface="Calibri"/>
                <a:ea typeface="Calibri"/>
                <a:cs typeface="Calibri"/>
                <a:sym typeface="Calibri"/>
              </a:rPr>
              <a:t>9.0 + sample forms</a:t>
            </a:r>
            <a:endParaRPr/>
          </a:p>
        </p:txBody>
      </p:sp>
      <p:sp>
        <p:nvSpPr>
          <p:cNvPr id="107" name="Google Shape;107;p5"/>
          <p:cNvSpPr/>
          <p:nvPr/>
        </p:nvSpPr>
        <p:spPr>
          <a:xfrm>
            <a:off x="6248400" y="5619750"/>
            <a:ext cx="5162550" cy="342900"/>
          </a:xfrm>
          <a:prstGeom prst="roundRect">
            <a:avLst>
              <a:gd fmla="val 2222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rgbClr val="AAB9C8"/>
                </a:solidFill>
                <a:latin typeface="Calibri"/>
                <a:ea typeface="Calibri"/>
                <a:cs typeface="Calibri"/>
                <a:sym typeface="Calibri"/>
              </a:rPr>
              <a:t>CP has more certificate/wallet card details.</a:t>
            </a:r>
            <a:endParaRPr/>
          </a:p>
        </p:txBody>
      </p:sp>
      <p:sp>
        <p:nvSpPr>
          <p:cNvPr id="108" name="Google Shape;108;p5"/>
          <p:cNvSpPr/>
          <p:nvPr/>
        </p:nvSpPr>
        <p:spPr>
          <a:xfrm>
            <a:off x="685800" y="6305550"/>
            <a:ext cx="10820400" cy="14288"/>
          </a:xfrm>
          <a:prstGeom prst="roundRect">
            <a:avLst>
              <a:gd fmla="val 50000" name="adj"/>
            </a:avLst>
          </a:prstGeom>
          <a:solidFill>
            <a:srgbClr val="31506F"/>
          </a:solidFill>
          <a:ln cap="flat" cmpd="sng" w="9525">
            <a:solidFill>
              <a:srgbClr val="315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"/>
          <p:cNvSpPr/>
          <p:nvPr/>
        </p:nvSpPr>
        <p:spPr>
          <a:xfrm>
            <a:off x="685800" y="6419850"/>
            <a:ext cx="8572500" cy="209550"/>
          </a:xfrm>
          <a:prstGeom prst="roundRect">
            <a:avLst>
              <a:gd fmla="val 36364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975">
                <a:solidFill>
                  <a:srgbClr val="7890A8"/>
                </a:solidFill>
                <a:latin typeface="Calibri"/>
                <a:ea typeface="Calibri"/>
                <a:cs typeface="Calibri"/>
                <a:sym typeface="Calibri"/>
              </a:rPr>
              <a:t>Sources: ASNT CP-189-2020 PDF and ASNT Model Written Practice based on SNT-TC-1A (2020)</a:t>
            </a:r>
            <a:endParaRPr/>
          </a:p>
        </p:txBody>
      </p:sp>
      <p:sp>
        <p:nvSpPr>
          <p:cNvPr id="110" name="Google Shape;110;p5"/>
          <p:cNvSpPr/>
          <p:nvPr/>
        </p:nvSpPr>
        <p:spPr>
          <a:xfrm>
            <a:off x="11049000" y="6419850"/>
            <a:ext cx="457200" cy="209550"/>
          </a:xfrm>
          <a:prstGeom prst="roundRect">
            <a:avLst>
              <a:gd fmla="val 36364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050">
                <a:solidFill>
                  <a:srgbClr val="7890A8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172B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"/>
          <p:cNvSpPr/>
          <p:nvPr/>
        </p:nvSpPr>
        <p:spPr>
          <a:xfrm>
            <a:off x="685800" y="400050"/>
            <a:ext cx="495300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25">
                <a:solidFill>
                  <a:srgbClr val="F5A400"/>
                </a:solidFill>
                <a:latin typeface="Calibri"/>
                <a:ea typeface="Calibri"/>
                <a:cs typeface="Calibri"/>
                <a:sym typeface="Calibri"/>
              </a:rPr>
              <a:t>BIG IDEA</a:t>
            </a:r>
            <a:endParaRPr/>
          </a:p>
        </p:txBody>
      </p:sp>
      <p:sp>
        <p:nvSpPr>
          <p:cNvPr id="117" name="Google Shape;117;p6"/>
          <p:cNvSpPr/>
          <p:nvPr/>
        </p:nvSpPr>
        <p:spPr>
          <a:xfrm>
            <a:off x="685800" y="781050"/>
            <a:ext cx="838200" cy="38100"/>
          </a:xfrm>
          <a:prstGeom prst="roundRect">
            <a:avLst>
              <a:gd fmla="val 50000" name="adj"/>
            </a:avLst>
          </a:prstGeom>
          <a:solidFill>
            <a:srgbClr val="F5A400"/>
          </a:solidFill>
          <a:ln cap="flat" cmpd="sng" w="9525">
            <a:solidFill>
              <a:srgbClr val="F5A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6"/>
          <p:cNvSpPr/>
          <p:nvPr/>
        </p:nvSpPr>
        <p:spPr>
          <a:xfrm>
            <a:off x="685800" y="952500"/>
            <a:ext cx="9334500" cy="533400"/>
          </a:xfrm>
          <a:prstGeom prst="roundRect">
            <a:avLst>
              <a:gd fmla="val 14286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50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Guidance Language vs Standard Language</a:t>
            </a:r>
            <a:endParaRPr/>
          </a:p>
        </p:txBody>
      </p:sp>
      <p:sp>
        <p:nvSpPr>
          <p:cNvPr id="119" name="Google Shape;119;p6"/>
          <p:cNvSpPr/>
          <p:nvPr/>
        </p:nvSpPr>
        <p:spPr>
          <a:xfrm>
            <a:off x="685800" y="1485900"/>
            <a:ext cx="8572500" cy="323850"/>
          </a:xfrm>
          <a:prstGeom prst="roundRect">
            <a:avLst>
              <a:gd fmla="val 23529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425">
                <a:solidFill>
                  <a:srgbClr val="AAB9C8"/>
                </a:solidFill>
                <a:latin typeface="Calibri"/>
                <a:ea typeface="Calibri"/>
                <a:cs typeface="Calibri"/>
                <a:sym typeface="Calibri"/>
              </a:rPr>
              <a:t>The most important difference is not wording style. It is audit force.</a:t>
            </a:r>
            <a:endParaRPr/>
          </a:p>
        </p:txBody>
      </p:sp>
      <p:sp>
        <p:nvSpPr>
          <p:cNvPr id="120" name="Google Shape;120;p6"/>
          <p:cNvSpPr/>
          <p:nvPr/>
        </p:nvSpPr>
        <p:spPr>
          <a:xfrm>
            <a:off x="685800" y="2190750"/>
            <a:ext cx="3276600" cy="3238500"/>
          </a:xfrm>
          <a:prstGeom prst="roundRect">
            <a:avLst>
              <a:gd fmla="val 2353" name="adj"/>
            </a:avLst>
          </a:prstGeom>
          <a:solidFill>
            <a:srgbClr val="0D2949"/>
          </a:solidFill>
          <a:ln cap="flat" cmpd="sng" w="9525">
            <a:solidFill>
              <a:srgbClr val="315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6"/>
          <p:cNvSpPr/>
          <p:nvPr/>
        </p:nvSpPr>
        <p:spPr>
          <a:xfrm>
            <a:off x="895350" y="2714625"/>
            <a:ext cx="2857500" cy="28575"/>
          </a:xfrm>
          <a:prstGeom prst="roundRect">
            <a:avLst>
              <a:gd fmla="val 50000" name="adj"/>
            </a:avLst>
          </a:prstGeom>
          <a:solidFill>
            <a:srgbClr val="F5A400"/>
          </a:solidFill>
          <a:ln cap="flat" cmpd="sng" w="9525">
            <a:solidFill>
              <a:srgbClr val="F5A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6"/>
          <p:cNvSpPr/>
          <p:nvPr/>
        </p:nvSpPr>
        <p:spPr>
          <a:xfrm>
            <a:off x="895350" y="2381250"/>
            <a:ext cx="285750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F5A400"/>
                </a:solidFill>
                <a:latin typeface="Calibri"/>
                <a:ea typeface="Calibri"/>
                <a:cs typeface="Calibri"/>
                <a:sym typeface="Calibri"/>
              </a:rPr>
              <a:t>CP-189</a:t>
            </a:r>
            <a:endParaRPr/>
          </a:p>
        </p:txBody>
      </p:sp>
      <p:sp>
        <p:nvSpPr>
          <p:cNvPr id="123" name="Google Shape;123;p6"/>
          <p:cNvSpPr/>
          <p:nvPr/>
        </p:nvSpPr>
        <p:spPr>
          <a:xfrm>
            <a:off x="895350" y="2857500"/>
            <a:ext cx="2857500" cy="2362200"/>
          </a:xfrm>
          <a:prstGeom prst="roundRect">
            <a:avLst>
              <a:gd fmla="val 3226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Repeated control word: shall.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75">
              <a:solidFill>
                <a:srgbClr val="F5F8F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CP-189 uses direct minimum requirements and expects the employer certification procedure to satisfy the standard.</a:t>
            </a:r>
            <a:endParaRPr/>
          </a:p>
        </p:txBody>
      </p:sp>
      <p:sp>
        <p:nvSpPr>
          <p:cNvPr id="124" name="Google Shape;124;p6"/>
          <p:cNvSpPr/>
          <p:nvPr/>
        </p:nvSpPr>
        <p:spPr>
          <a:xfrm>
            <a:off x="4457700" y="2190750"/>
            <a:ext cx="3276600" cy="3238500"/>
          </a:xfrm>
          <a:prstGeom prst="roundRect">
            <a:avLst>
              <a:gd fmla="val 2353" name="adj"/>
            </a:avLst>
          </a:prstGeom>
          <a:solidFill>
            <a:srgbClr val="0D2949"/>
          </a:solidFill>
          <a:ln cap="flat" cmpd="sng" w="9525">
            <a:solidFill>
              <a:srgbClr val="315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6"/>
          <p:cNvSpPr/>
          <p:nvPr/>
        </p:nvSpPr>
        <p:spPr>
          <a:xfrm>
            <a:off x="4667250" y="2714625"/>
            <a:ext cx="2857500" cy="28575"/>
          </a:xfrm>
          <a:prstGeom prst="roundRect">
            <a:avLst>
              <a:gd fmla="val 50000" name="adj"/>
            </a:avLst>
          </a:prstGeom>
          <a:solidFill>
            <a:srgbClr val="45A0FF"/>
          </a:solidFill>
          <a:ln cap="flat" cmpd="sng" w="9525">
            <a:solidFill>
              <a:srgbClr val="45A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6"/>
          <p:cNvSpPr/>
          <p:nvPr/>
        </p:nvSpPr>
        <p:spPr>
          <a:xfrm>
            <a:off x="4667250" y="2381250"/>
            <a:ext cx="285750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45A0FF"/>
                </a:solidFill>
                <a:latin typeface="Calibri"/>
                <a:ea typeface="Calibri"/>
                <a:cs typeface="Calibri"/>
                <a:sym typeface="Calibri"/>
              </a:rPr>
              <a:t>SNT-TC-1A model WP</a:t>
            </a:r>
            <a:endParaRPr/>
          </a:p>
        </p:txBody>
      </p:sp>
      <p:sp>
        <p:nvSpPr>
          <p:cNvPr id="127" name="Google Shape;127;p6"/>
          <p:cNvSpPr/>
          <p:nvPr/>
        </p:nvSpPr>
        <p:spPr>
          <a:xfrm>
            <a:off x="4667250" y="2857500"/>
            <a:ext cx="2857500" cy="2362200"/>
          </a:xfrm>
          <a:prstGeom prst="roundRect">
            <a:avLst>
              <a:gd fmla="val 3226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Repeated model pattern: [INSERT COMPANY NAME], notes, advisory notes.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75">
              <a:solidFill>
                <a:srgbClr val="F5F8F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The model helps an employer build a written practice around SNT-TC-1A.</a:t>
            </a:r>
            <a:endParaRPr/>
          </a:p>
        </p:txBody>
      </p:sp>
      <p:sp>
        <p:nvSpPr>
          <p:cNvPr id="128" name="Google Shape;128;p6"/>
          <p:cNvSpPr/>
          <p:nvPr/>
        </p:nvSpPr>
        <p:spPr>
          <a:xfrm>
            <a:off x="8229600" y="2190750"/>
            <a:ext cx="3276600" cy="3238500"/>
          </a:xfrm>
          <a:prstGeom prst="roundRect">
            <a:avLst>
              <a:gd fmla="val 2353" name="adj"/>
            </a:avLst>
          </a:prstGeom>
          <a:solidFill>
            <a:srgbClr val="0D2949"/>
          </a:solidFill>
          <a:ln cap="flat" cmpd="sng" w="9525">
            <a:solidFill>
              <a:srgbClr val="315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6"/>
          <p:cNvSpPr/>
          <p:nvPr/>
        </p:nvSpPr>
        <p:spPr>
          <a:xfrm>
            <a:off x="8439150" y="2714625"/>
            <a:ext cx="2857500" cy="28575"/>
          </a:xfrm>
          <a:prstGeom prst="roundRect">
            <a:avLst>
              <a:gd fmla="val 50000" name="adj"/>
            </a:avLst>
          </a:prstGeom>
          <a:solidFill>
            <a:srgbClr val="40D39B"/>
          </a:solidFill>
          <a:ln cap="flat" cmpd="sng" w="9525">
            <a:solidFill>
              <a:srgbClr val="40D3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6"/>
          <p:cNvSpPr/>
          <p:nvPr/>
        </p:nvSpPr>
        <p:spPr>
          <a:xfrm>
            <a:off x="8439150" y="2381250"/>
            <a:ext cx="285750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40D39B"/>
                </a:solidFill>
                <a:latin typeface="Calibri"/>
                <a:ea typeface="Calibri"/>
                <a:cs typeface="Calibri"/>
                <a:sym typeface="Calibri"/>
              </a:rPr>
              <a:t>Line-by-line difference</a:t>
            </a:r>
            <a:endParaRPr/>
          </a:p>
        </p:txBody>
      </p:sp>
      <p:sp>
        <p:nvSpPr>
          <p:cNvPr id="131" name="Google Shape;131;p6"/>
          <p:cNvSpPr/>
          <p:nvPr/>
        </p:nvSpPr>
        <p:spPr>
          <a:xfrm>
            <a:off x="8439150" y="2857500"/>
            <a:ext cx="2857500" cy="2362200"/>
          </a:xfrm>
          <a:prstGeom prst="roundRect">
            <a:avLst>
              <a:gd fmla="val 3226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When CP-189 is invoked, the question is: did the employer meet the minimum?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75">
              <a:solidFill>
                <a:srgbClr val="F5F8F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When TC-1A is invoked, the question is: did the written practice define and justify the program?</a:t>
            </a:r>
            <a:endParaRPr/>
          </a:p>
        </p:txBody>
      </p:sp>
      <p:sp>
        <p:nvSpPr>
          <p:cNvPr id="132" name="Google Shape;132;p6"/>
          <p:cNvSpPr/>
          <p:nvPr/>
        </p:nvSpPr>
        <p:spPr>
          <a:xfrm>
            <a:off x="685800" y="5572125"/>
            <a:ext cx="10820400" cy="647700"/>
          </a:xfrm>
          <a:prstGeom prst="roundRect">
            <a:avLst>
              <a:gd fmla="val 11765" name="adj"/>
            </a:avLst>
          </a:prstGeom>
          <a:solidFill>
            <a:srgbClr val="09233F"/>
          </a:solidFill>
          <a:ln cap="flat" cmpd="sng" w="14275">
            <a:solidFill>
              <a:srgbClr val="F5A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6"/>
          <p:cNvSpPr/>
          <p:nvPr/>
        </p:nvSpPr>
        <p:spPr>
          <a:xfrm>
            <a:off x="876300" y="5686425"/>
            <a:ext cx="180975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rgbClr val="F5A400"/>
                </a:solidFill>
                <a:latin typeface="Calibri"/>
                <a:ea typeface="Calibri"/>
                <a:cs typeface="Calibri"/>
                <a:sym typeface="Calibri"/>
              </a:rPr>
              <a:t>TEACH</a:t>
            </a:r>
            <a:endParaRPr/>
          </a:p>
        </p:txBody>
      </p:sp>
      <p:sp>
        <p:nvSpPr>
          <p:cNvPr id="134" name="Google Shape;134;p6"/>
          <p:cNvSpPr/>
          <p:nvPr/>
        </p:nvSpPr>
        <p:spPr>
          <a:xfrm>
            <a:off x="2686050" y="5686425"/>
            <a:ext cx="8610600" cy="438150"/>
          </a:xfrm>
          <a:prstGeom prst="roundRect">
            <a:avLst>
              <a:gd fmla="val 1739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350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Students should learn to mark each clause as requirement, employer choice, or evidence record.</a:t>
            </a:r>
            <a:endParaRPr/>
          </a:p>
        </p:txBody>
      </p:sp>
      <p:sp>
        <p:nvSpPr>
          <p:cNvPr id="135" name="Google Shape;135;p6"/>
          <p:cNvSpPr/>
          <p:nvPr/>
        </p:nvSpPr>
        <p:spPr>
          <a:xfrm>
            <a:off x="685800" y="6305550"/>
            <a:ext cx="10820400" cy="14288"/>
          </a:xfrm>
          <a:prstGeom prst="roundRect">
            <a:avLst>
              <a:gd fmla="val 50000" name="adj"/>
            </a:avLst>
          </a:prstGeom>
          <a:solidFill>
            <a:srgbClr val="31506F"/>
          </a:solidFill>
          <a:ln cap="flat" cmpd="sng" w="9525">
            <a:solidFill>
              <a:srgbClr val="315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6"/>
          <p:cNvSpPr/>
          <p:nvPr/>
        </p:nvSpPr>
        <p:spPr>
          <a:xfrm>
            <a:off x="685800" y="6419850"/>
            <a:ext cx="8572500" cy="209550"/>
          </a:xfrm>
          <a:prstGeom prst="roundRect">
            <a:avLst>
              <a:gd fmla="val 36364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975">
                <a:solidFill>
                  <a:srgbClr val="7890A8"/>
                </a:solidFill>
                <a:latin typeface="Calibri"/>
                <a:ea typeface="Calibri"/>
                <a:cs typeface="Calibri"/>
                <a:sym typeface="Calibri"/>
              </a:rPr>
              <a:t>Sources: ASNT CP-189-2020 PDF and ASNT Model Written Practice based on SNT-TC-1A (2020)</a:t>
            </a:r>
            <a:endParaRPr/>
          </a:p>
        </p:txBody>
      </p:sp>
      <p:sp>
        <p:nvSpPr>
          <p:cNvPr id="137" name="Google Shape;137;p6"/>
          <p:cNvSpPr/>
          <p:nvPr/>
        </p:nvSpPr>
        <p:spPr>
          <a:xfrm>
            <a:off x="11049000" y="6419850"/>
            <a:ext cx="457200" cy="209550"/>
          </a:xfrm>
          <a:prstGeom prst="roundRect">
            <a:avLst>
              <a:gd fmla="val 36364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050">
                <a:solidFill>
                  <a:srgbClr val="7890A8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172B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/>
          <p:nvPr/>
        </p:nvSpPr>
        <p:spPr>
          <a:xfrm>
            <a:off x="685800" y="400050"/>
            <a:ext cx="495300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25">
                <a:solidFill>
                  <a:srgbClr val="F5A400"/>
                </a:solidFill>
                <a:latin typeface="Calibri"/>
                <a:ea typeface="Calibri"/>
                <a:cs typeface="Calibri"/>
                <a:sym typeface="Calibri"/>
              </a:rPr>
              <a:t>SCOPE</a:t>
            </a:r>
            <a:endParaRPr/>
          </a:p>
        </p:txBody>
      </p:sp>
      <p:sp>
        <p:nvSpPr>
          <p:cNvPr id="144" name="Google Shape;144;p7"/>
          <p:cNvSpPr/>
          <p:nvPr/>
        </p:nvSpPr>
        <p:spPr>
          <a:xfrm>
            <a:off x="685800" y="781050"/>
            <a:ext cx="838200" cy="38100"/>
          </a:xfrm>
          <a:prstGeom prst="roundRect">
            <a:avLst>
              <a:gd fmla="val 50000" name="adj"/>
            </a:avLst>
          </a:prstGeom>
          <a:solidFill>
            <a:srgbClr val="F5A400"/>
          </a:solidFill>
          <a:ln cap="flat" cmpd="sng" w="9525">
            <a:solidFill>
              <a:srgbClr val="F5A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7"/>
          <p:cNvSpPr/>
          <p:nvPr/>
        </p:nvSpPr>
        <p:spPr>
          <a:xfrm>
            <a:off x="685800" y="952500"/>
            <a:ext cx="9334500" cy="533400"/>
          </a:xfrm>
          <a:prstGeom prst="roundRect">
            <a:avLst>
              <a:gd fmla="val 14286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50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Scope Line 1: What Each Document Controls</a:t>
            </a:r>
            <a:endParaRPr/>
          </a:p>
        </p:txBody>
      </p:sp>
      <p:sp>
        <p:nvSpPr>
          <p:cNvPr id="146" name="Google Shape;146;p7"/>
          <p:cNvSpPr/>
          <p:nvPr/>
        </p:nvSpPr>
        <p:spPr>
          <a:xfrm>
            <a:off x="685800" y="1485900"/>
            <a:ext cx="8572500" cy="323850"/>
          </a:xfrm>
          <a:prstGeom prst="roundRect">
            <a:avLst>
              <a:gd fmla="val 23529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425">
                <a:solidFill>
                  <a:srgbClr val="AAB9C8"/>
                </a:solidFill>
                <a:latin typeface="Calibri"/>
                <a:ea typeface="Calibri"/>
                <a:cs typeface="Calibri"/>
                <a:sym typeface="Calibri"/>
              </a:rPr>
              <a:t>Start with the first requirement line. It tells you what the document is trying to control.</a:t>
            </a:r>
            <a:endParaRPr/>
          </a:p>
        </p:txBody>
      </p:sp>
      <p:sp>
        <p:nvSpPr>
          <p:cNvPr id="147" name="Google Shape;147;p7"/>
          <p:cNvSpPr/>
          <p:nvPr/>
        </p:nvSpPr>
        <p:spPr>
          <a:xfrm>
            <a:off x="685800" y="2190750"/>
            <a:ext cx="3276600" cy="3238500"/>
          </a:xfrm>
          <a:prstGeom prst="roundRect">
            <a:avLst>
              <a:gd fmla="val 2353" name="adj"/>
            </a:avLst>
          </a:prstGeom>
          <a:solidFill>
            <a:srgbClr val="0D2949"/>
          </a:solidFill>
          <a:ln cap="flat" cmpd="sng" w="9525">
            <a:solidFill>
              <a:srgbClr val="315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7"/>
          <p:cNvSpPr/>
          <p:nvPr/>
        </p:nvSpPr>
        <p:spPr>
          <a:xfrm>
            <a:off x="895350" y="2714625"/>
            <a:ext cx="2857500" cy="28575"/>
          </a:xfrm>
          <a:prstGeom prst="roundRect">
            <a:avLst>
              <a:gd fmla="val 50000" name="adj"/>
            </a:avLst>
          </a:prstGeom>
          <a:solidFill>
            <a:srgbClr val="F5A400"/>
          </a:solidFill>
          <a:ln cap="flat" cmpd="sng" w="9525">
            <a:solidFill>
              <a:srgbClr val="F5A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7"/>
          <p:cNvSpPr/>
          <p:nvPr/>
        </p:nvSpPr>
        <p:spPr>
          <a:xfrm>
            <a:off x="895350" y="2381250"/>
            <a:ext cx="285750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F5A400"/>
                </a:solidFill>
                <a:latin typeface="Calibri"/>
                <a:ea typeface="Calibri"/>
                <a:cs typeface="Calibri"/>
                <a:sym typeface="Calibri"/>
              </a:rPr>
              <a:t>CP-189</a:t>
            </a:r>
            <a:endParaRPr/>
          </a:p>
        </p:txBody>
      </p:sp>
      <p:sp>
        <p:nvSpPr>
          <p:cNvPr id="150" name="Google Shape;150;p7"/>
          <p:cNvSpPr/>
          <p:nvPr/>
        </p:nvSpPr>
        <p:spPr>
          <a:xfrm>
            <a:off x="895350" y="2857500"/>
            <a:ext cx="2857500" cy="2362200"/>
          </a:xfrm>
          <a:prstGeom prst="roundRect">
            <a:avLst>
              <a:gd fmla="val 3226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CP 1.1: establishes minimum requirements for qualification and certification of NDT and PdM personnel.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75">
              <a:solidFill>
                <a:srgbClr val="F5F8F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CP 1.2: details minimum training, education, experience, documentation, and certification criteria.</a:t>
            </a:r>
            <a:endParaRPr/>
          </a:p>
        </p:txBody>
      </p:sp>
      <p:sp>
        <p:nvSpPr>
          <p:cNvPr id="151" name="Google Shape;151;p7"/>
          <p:cNvSpPr/>
          <p:nvPr/>
        </p:nvSpPr>
        <p:spPr>
          <a:xfrm>
            <a:off x="4457700" y="2190750"/>
            <a:ext cx="3276600" cy="3238500"/>
          </a:xfrm>
          <a:prstGeom prst="roundRect">
            <a:avLst>
              <a:gd fmla="val 2353" name="adj"/>
            </a:avLst>
          </a:prstGeom>
          <a:solidFill>
            <a:srgbClr val="0D2949"/>
          </a:solidFill>
          <a:ln cap="flat" cmpd="sng" w="9525">
            <a:solidFill>
              <a:srgbClr val="315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7"/>
          <p:cNvSpPr/>
          <p:nvPr/>
        </p:nvSpPr>
        <p:spPr>
          <a:xfrm>
            <a:off x="4667250" y="2714625"/>
            <a:ext cx="2857500" cy="28575"/>
          </a:xfrm>
          <a:prstGeom prst="roundRect">
            <a:avLst>
              <a:gd fmla="val 50000" name="adj"/>
            </a:avLst>
          </a:prstGeom>
          <a:solidFill>
            <a:srgbClr val="45A0FF"/>
          </a:solidFill>
          <a:ln cap="flat" cmpd="sng" w="9525">
            <a:solidFill>
              <a:srgbClr val="45A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7"/>
          <p:cNvSpPr/>
          <p:nvPr/>
        </p:nvSpPr>
        <p:spPr>
          <a:xfrm>
            <a:off x="4667250" y="2381250"/>
            <a:ext cx="285750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45A0FF"/>
                </a:solidFill>
                <a:latin typeface="Calibri"/>
                <a:ea typeface="Calibri"/>
                <a:cs typeface="Calibri"/>
                <a:sym typeface="Calibri"/>
              </a:rPr>
              <a:t>SNT-TC-1A model WP</a:t>
            </a:r>
            <a:endParaRPr/>
          </a:p>
        </p:txBody>
      </p:sp>
      <p:sp>
        <p:nvSpPr>
          <p:cNvPr id="154" name="Google Shape;154;p7"/>
          <p:cNvSpPr/>
          <p:nvPr/>
        </p:nvSpPr>
        <p:spPr>
          <a:xfrm>
            <a:off x="4667250" y="2857500"/>
            <a:ext cx="2857500" cy="2362200"/>
          </a:xfrm>
          <a:prstGeom prst="roundRect">
            <a:avLst>
              <a:gd fmla="val 3226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TC model 1.1: establishes minimum requirements for education, training, experience, examination, and certification while employed by the company.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75">
              <a:solidFill>
                <a:srgbClr val="F5F8F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TC 1.2 ties methods to applicable codes, standards, specifications, and procedures.</a:t>
            </a:r>
            <a:endParaRPr/>
          </a:p>
        </p:txBody>
      </p:sp>
      <p:sp>
        <p:nvSpPr>
          <p:cNvPr id="155" name="Google Shape;155;p7"/>
          <p:cNvSpPr/>
          <p:nvPr/>
        </p:nvSpPr>
        <p:spPr>
          <a:xfrm>
            <a:off x="8229600" y="2190750"/>
            <a:ext cx="3276600" cy="3238500"/>
          </a:xfrm>
          <a:prstGeom prst="roundRect">
            <a:avLst>
              <a:gd fmla="val 2353" name="adj"/>
            </a:avLst>
          </a:prstGeom>
          <a:solidFill>
            <a:srgbClr val="0D2949"/>
          </a:solidFill>
          <a:ln cap="flat" cmpd="sng" w="9525">
            <a:solidFill>
              <a:srgbClr val="315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7"/>
          <p:cNvSpPr/>
          <p:nvPr/>
        </p:nvSpPr>
        <p:spPr>
          <a:xfrm>
            <a:off x="8439150" y="2714625"/>
            <a:ext cx="2857500" cy="28575"/>
          </a:xfrm>
          <a:prstGeom prst="roundRect">
            <a:avLst>
              <a:gd fmla="val 50000" name="adj"/>
            </a:avLst>
          </a:prstGeom>
          <a:solidFill>
            <a:srgbClr val="40D39B"/>
          </a:solidFill>
          <a:ln cap="flat" cmpd="sng" w="9525">
            <a:solidFill>
              <a:srgbClr val="40D3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7"/>
          <p:cNvSpPr/>
          <p:nvPr/>
        </p:nvSpPr>
        <p:spPr>
          <a:xfrm>
            <a:off x="8439150" y="2381250"/>
            <a:ext cx="285750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40D39B"/>
                </a:solidFill>
                <a:latin typeface="Calibri"/>
                <a:ea typeface="Calibri"/>
                <a:cs typeface="Calibri"/>
                <a:sym typeface="Calibri"/>
              </a:rPr>
              <a:t>Line-by-line difference</a:t>
            </a:r>
            <a:endParaRPr/>
          </a:p>
        </p:txBody>
      </p:sp>
      <p:sp>
        <p:nvSpPr>
          <p:cNvPr id="158" name="Google Shape;158;p7"/>
          <p:cNvSpPr/>
          <p:nvPr/>
        </p:nvSpPr>
        <p:spPr>
          <a:xfrm>
            <a:off x="8439150" y="2857500"/>
            <a:ext cx="2857500" cy="2362200"/>
          </a:xfrm>
          <a:prstGeom prst="roundRect">
            <a:avLst>
              <a:gd fmla="val 3226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CP names the standard's minimum floor.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75">
              <a:solidFill>
                <a:srgbClr val="F5F8F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TC names the employer's written practice and leaves company-specific blanks.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75">
              <a:solidFill>
                <a:srgbClr val="F5F8F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CP explicitly includes PdM in scope language.</a:t>
            </a:r>
            <a:endParaRPr/>
          </a:p>
        </p:txBody>
      </p:sp>
      <p:sp>
        <p:nvSpPr>
          <p:cNvPr id="159" name="Google Shape;159;p7"/>
          <p:cNvSpPr/>
          <p:nvPr/>
        </p:nvSpPr>
        <p:spPr>
          <a:xfrm>
            <a:off x="685800" y="5572125"/>
            <a:ext cx="10820400" cy="647700"/>
          </a:xfrm>
          <a:prstGeom prst="roundRect">
            <a:avLst>
              <a:gd fmla="val 11765" name="adj"/>
            </a:avLst>
          </a:prstGeom>
          <a:solidFill>
            <a:srgbClr val="09233F"/>
          </a:solidFill>
          <a:ln cap="flat" cmpd="sng" w="14275">
            <a:solidFill>
              <a:srgbClr val="F5A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7"/>
          <p:cNvSpPr/>
          <p:nvPr/>
        </p:nvSpPr>
        <p:spPr>
          <a:xfrm>
            <a:off x="876300" y="5686425"/>
            <a:ext cx="180975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rgbClr val="F5A400"/>
                </a:solidFill>
                <a:latin typeface="Calibri"/>
                <a:ea typeface="Calibri"/>
                <a:cs typeface="Calibri"/>
                <a:sym typeface="Calibri"/>
              </a:rPr>
              <a:t>TEACH</a:t>
            </a:r>
            <a:endParaRPr/>
          </a:p>
        </p:txBody>
      </p:sp>
      <p:sp>
        <p:nvSpPr>
          <p:cNvPr id="161" name="Google Shape;161;p7"/>
          <p:cNvSpPr/>
          <p:nvPr/>
        </p:nvSpPr>
        <p:spPr>
          <a:xfrm>
            <a:off x="2686050" y="5686425"/>
            <a:ext cx="8610600" cy="438150"/>
          </a:xfrm>
          <a:prstGeom prst="roundRect">
            <a:avLst>
              <a:gd fmla="val 1739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350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Translate scope into ownership: CP asks whether the program meets a standard; TC asks whether the employer's written practice is complete.</a:t>
            </a:r>
            <a:endParaRPr/>
          </a:p>
        </p:txBody>
      </p:sp>
      <p:sp>
        <p:nvSpPr>
          <p:cNvPr id="162" name="Google Shape;162;p7"/>
          <p:cNvSpPr/>
          <p:nvPr/>
        </p:nvSpPr>
        <p:spPr>
          <a:xfrm>
            <a:off x="685800" y="6305550"/>
            <a:ext cx="10820400" cy="14288"/>
          </a:xfrm>
          <a:prstGeom prst="roundRect">
            <a:avLst>
              <a:gd fmla="val 50000" name="adj"/>
            </a:avLst>
          </a:prstGeom>
          <a:solidFill>
            <a:srgbClr val="31506F"/>
          </a:solidFill>
          <a:ln cap="flat" cmpd="sng" w="9525">
            <a:solidFill>
              <a:srgbClr val="315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7"/>
          <p:cNvSpPr/>
          <p:nvPr/>
        </p:nvSpPr>
        <p:spPr>
          <a:xfrm>
            <a:off x="685800" y="6419850"/>
            <a:ext cx="8572500" cy="209550"/>
          </a:xfrm>
          <a:prstGeom prst="roundRect">
            <a:avLst>
              <a:gd fmla="val 36364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975">
                <a:solidFill>
                  <a:srgbClr val="7890A8"/>
                </a:solidFill>
                <a:latin typeface="Calibri"/>
                <a:ea typeface="Calibri"/>
                <a:cs typeface="Calibri"/>
                <a:sym typeface="Calibri"/>
              </a:rPr>
              <a:t>Sources: ASNT CP-189-2020 PDF and ASNT Model Written Practice based on SNT-TC-1A (2020)</a:t>
            </a:r>
            <a:endParaRPr/>
          </a:p>
        </p:txBody>
      </p:sp>
      <p:sp>
        <p:nvSpPr>
          <p:cNvPr id="164" name="Google Shape;164;p7"/>
          <p:cNvSpPr/>
          <p:nvPr/>
        </p:nvSpPr>
        <p:spPr>
          <a:xfrm>
            <a:off x="11049000" y="6419850"/>
            <a:ext cx="457200" cy="209550"/>
          </a:xfrm>
          <a:prstGeom prst="roundRect">
            <a:avLst>
              <a:gd fmla="val 36364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050">
                <a:solidFill>
                  <a:srgbClr val="7890A8"/>
                </a:solidFill>
                <a:latin typeface="Calibri"/>
                <a:ea typeface="Calibri"/>
                <a:cs typeface="Calibri"/>
                <a:sym typeface="Calibri"/>
              </a:rPr>
              <a:t>05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172B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"/>
          <p:cNvSpPr/>
          <p:nvPr/>
        </p:nvSpPr>
        <p:spPr>
          <a:xfrm>
            <a:off x="685800" y="400050"/>
            <a:ext cx="495300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25">
                <a:solidFill>
                  <a:srgbClr val="F5A400"/>
                </a:solidFill>
                <a:latin typeface="Calibri"/>
                <a:ea typeface="Calibri"/>
                <a:cs typeface="Calibri"/>
                <a:sym typeface="Calibri"/>
              </a:rPr>
              <a:t>SCOPE</a:t>
            </a:r>
            <a:endParaRPr/>
          </a:p>
        </p:txBody>
      </p:sp>
      <p:sp>
        <p:nvSpPr>
          <p:cNvPr id="171" name="Google Shape;171;p8"/>
          <p:cNvSpPr/>
          <p:nvPr/>
        </p:nvSpPr>
        <p:spPr>
          <a:xfrm>
            <a:off x="685800" y="781050"/>
            <a:ext cx="838200" cy="38100"/>
          </a:xfrm>
          <a:prstGeom prst="roundRect">
            <a:avLst>
              <a:gd fmla="val 50000" name="adj"/>
            </a:avLst>
          </a:prstGeom>
          <a:solidFill>
            <a:srgbClr val="F5A400"/>
          </a:solidFill>
          <a:ln cap="flat" cmpd="sng" w="9525">
            <a:solidFill>
              <a:srgbClr val="F5A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8"/>
          <p:cNvSpPr/>
          <p:nvPr/>
        </p:nvSpPr>
        <p:spPr>
          <a:xfrm>
            <a:off x="685800" y="952500"/>
            <a:ext cx="9334500" cy="781050"/>
          </a:xfrm>
          <a:prstGeom prst="roundRect">
            <a:avLst>
              <a:gd fmla="val 9756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2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Scope Line 2: Procedure, Written Practice, and Deviations</a:t>
            </a:r>
            <a:endParaRPr/>
          </a:p>
        </p:txBody>
      </p:sp>
      <p:sp>
        <p:nvSpPr>
          <p:cNvPr id="173" name="Google Shape;173;p8"/>
          <p:cNvSpPr/>
          <p:nvPr/>
        </p:nvSpPr>
        <p:spPr>
          <a:xfrm>
            <a:off x="685800" y="1771650"/>
            <a:ext cx="8572500" cy="323850"/>
          </a:xfrm>
          <a:prstGeom prst="roundRect">
            <a:avLst>
              <a:gd fmla="val 23529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425">
                <a:solidFill>
                  <a:srgbClr val="AAB9C8"/>
                </a:solidFill>
                <a:latin typeface="Calibri"/>
                <a:ea typeface="Calibri"/>
                <a:cs typeface="Calibri"/>
                <a:sym typeface="Calibri"/>
              </a:rPr>
              <a:t>Both require employer control, but they handle customization differently.</a:t>
            </a:r>
            <a:endParaRPr/>
          </a:p>
        </p:txBody>
      </p:sp>
      <p:sp>
        <p:nvSpPr>
          <p:cNvPr id="174" name="Google Shape;174;p8"/>
          <p:cNvSpPr/>
          <p:nvPr/>
        </p:nvSpPr>
        <p:spPr>
          <a:xfrm>
            <a:off x="685800" y="2190750"/>
            <a:ext cx="3276600" cy="3238500"/>
          </a:xfrm>
          <a:prstGeom prst="roundRect">
            <a:avLst>
              <a:gd fmla="val 2353" name="adj"/>
            </a:avLst>
          </a:prstGeom>
          <a:solidFill>
            <a:srgbClr val="0D2949"/>
          </a:solidFill>
          <a:ln cap="flat" cmpd="sng" w="9525">
            <a:solidFill>
              <a:srgbClr val="315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8"/>
          <p:cNvSpPr/>
          <p:nvPr/>
        </p:nvSpPr>
        <p:spPr>
          <a:xfrm>
            <a:off x="895350" y="2714625"/>
            <a:ext cx="2857500" cy="28575"/>
          </a:xfrm>
          <a:prstGeom prst="roundRect">
            <a:avLst>
              <a:gd fmla="val 50000" name="adj"/>
            </a:avLst>
          </a:prstGeom>
          <a:solidFill>
            <a:srgbClr val="F5A400"/>
          </a:solidFill>
          <a:ln cap="flat" cmpd="sng" w="9525">
            <a:solidFill>
              <a:srgbClr val="F5A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8"/>
          <p:cNvSpPr/>
          <p:nvPr/>
        </p:nvSpPr>
        <p:spPr>
          <a:xfrm>
            <a:off x="895350" y="2381250"/>
            <a:ext cx="285750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F5A400"/>
                </a:solidFill>
                <a:latin typeface="Calibri"/>
                <a:ea typeface="Calibri"/>
                <a:cs typeface="Calibri"/>
                <a:sym typeface="Calibri"/>
              </a:rPr>
              <a:t>CP-189</a:t>
            </a:r>
            <a:endParaRPr/>
          </a:p>
        </p:txBody>
      </p:sp>
      <p:sp>
        <p:nvSpPr>
          <p:cNvPr id="177" name="Google Shape;177;p8"/>
          <p:cNvSpPr/>
          <p:nvPr/>
        </p:nvSpPr>
        <p:spPr>
          <a:xfrm>
            <a:off x="895350" y="2857500"/>
            <a:ext cx="2857500" cy="2362200"/>
          </a:xfrm>
          <a:prstGeom prst="roundRect">
            <a:avLst>
              <a:gd fmla="val 3226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CP 1.3: employer establishes a certification procedure.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75">
              <a:solidFill>
                <a:srgbClr val="F5F8F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CP 1.4: unique or additional requirements must be incorporated in that procedure.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75">
              <a:solidFill>
                <a:srgbClr val="F5F8F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CP 1.5 allows qualifying central certifications when conditions are met.</a:t>
            </a:r>
            <a:endParaRPr/>
          </a:p>
        </p:txBody>
      </p:sp>
      <p:sp>
        <p:nvSpPr>
          <p:cNvPr id="178" name="Google Shape;178;p8"/>
          <p:cNvSpPr/>
          <p:nvPr/>
        </p:nvSpPr>
        <p:spPr>
          <a:xfrm>
            <a:off x="4457700" y="2190750"/>
            <a:ext cx="3276600" cy="3238500"/>
          </a:xfrm>
          <a:prstGeom prst="roundRect">
            <a:avLst>
              <a:gd fmla="val 2353" name="adj"/>
            </a:avLst>
          </a:prstGeom>
          <a:solidFill>
            <a:srgbClr val="0D2949"/>
          </a:solidFill>
          <a:ln cap="flat" cmpd="sng" w="9525">
            <a:solidFill>
              <a:srgbClr val="315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8"/>
          <p:cNvSpPr/>
          <p:nvPr/>
        </p:nvSpPr>
        <p:spPr>
          <a:xfrm>
            <a:off x="4667250" y="2714625"/>
            <a:ext cx="2857500" cy="28575"/>
          </a:xfrm>
          <a:prstGeom prst="roundRect">
            <a:avLst>
              <a:gd fmla="val 50000" name="adj"/>
            </a:avLst>
          </a:prstGeom>
          <a:solidFill>
            <a:srgbClr val="45A0FF"/>
          </a:solidFill>
          <a:ln cap="flat" cmpd="sng" w="9525">
            <a:solidFill>
              <a:srgbClr val="45A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8"/>
          <p:cNvSpPr/>
          <p:nvPr/>
        </p:nvSpPr>
        <p:spPr>
          <a:xfrm>
            <a:off x="4667250" y="2381250"/>
            <a:ext cx="285750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45A0FF"/>
                </a:solidFill>
                <a:latin typeface="Calibri"/>
                <a:ea typeface="Calibri"/>
                <a:cs typeface="Calibri"/>
                <a:sym typeface="Calibri"/>
              </a:rPr>
              <a:t>SNT-TC-1A model WP</a:t>
            </a:r>
            <a:endParaRPr/>
          </a:p>
        </p:txBody>
      </p:sp>
      <p:sp>
        <p:nvSpPr>
          <p:cNvPr id="181" name="Google Shape;181;p8"/>
          <p:cNvSpPr/>
          <p:nvPr/>
        </p:nvSpPr>
        <p:spPr>
          <a:xfrm>
            <a:off x="4667250" y="2857500"/>
            <a:ext cx="2857500" cy="2362200"/>
          </a:xfrm>
          <a:prstGeom prst="roundRect">
            <a:avLst>
              <a:gd fmla="val 3226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TC model 1.3: an annex identifies deviations from SNT-TC-1A.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75">
              <a:solidFill>
                <a:srgbClr val="F5F8F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Notes instruct the employer to document rationale when modifying detailed recommendations.</a:t>
            </a:r>
            <a:endParaRPr/>
          </a:p>
        </p:txBody>
      </p:sp>
      <p:sp>
        <p:nvSpPr>
          <p:cNvPr id="182" name="Google Shape;182;p8"/>
          <p:cNvSpPr/>
          <p:nvPr/>
        </p:nvSpPr>
        <p:spPr>
          <a:xfrm>
            <a:off x="8229600" y="2190750"/>
            <a:ext cx="3276600" cy="3238500"/>
          </a:xfrm>
          <a:prstGeom prst="roundRect">
            <a:avLst>
              <a:gd fmla="val 2353" name="adj"/>
            </a:avLst>
          </a:prstGeom>
          <a:solidFill>
            <a:srgbClr val="0D2949"/>
          </a:solidFill>
          <a:ln cap="flat" cmpd="sng" w="9525">
            <a:solidFill>
              <a:srgbClr val="315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8"/>
          <p:cNvSpPr/>
          <p:nvPr/>
        </p:nvSpPr>
        <p:spPr>
          <a:xfrm>
            <a:off x="8439150" y="2714625"/>
            <a:ext cx="2857500" cy="28575"/>
          </a:xfrm>
          <a:prstGeom prst="roundRect">
            <a:avLst>
              <a:gd fmla="val 50000" name="adj"/>
            </a:avLst>
          </a:prstGeom>
          <a:solidFill>
            <a:srgbClr val="40D39B"/>
          </a:solidFill>
          <a:ln cap="flat" cmpd="sng" w="9525">
            <a:solidFill>
              <a:srgbClr val="40D3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8"/>
          <p:cNvSpPr/>
          <p:nvPr/>
        </p:nvSpPr>
        <p:spPr>
          <a:xfrm>
            <a:off x="8439150" y="2381250"/>
            <a:ext cx="285750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40D39B"/>
                </a:solidFill>
                <a:latin typeface="Calibri"/>
                <a:ea typeface="Calibri"/>
                <a:cs typeface="Calibri"/>
                <a:sym typeface="Calibri"/>
              </a:rPr>
              <a:t>Line-by-line difference</a:t>
            </a:r>
            <a:endParaRPr/>
          </a:p>
        </p:txBody>
      </p:sp>
      <p:sp>
        <p:nvSpPr>
          <p:cNvPr id="185" name="Google Shape;185;p8"/>
          <p:cNvSpPr/>
          <p:nvPr/>
        </p:nvSpPr>
        <p:spPr>
          <a:xfrm>
            <a:off x="8439150" y="2857500"/>
            <a:ext cx="2857500" cy="2362200"/>
          </a:xfrm>
          <a:prstGeom prst="roundRect">
            <a:avLst>
              <a:gd fmla="val 3226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CP customization goes into the certification procedure while still satisfying CP-189.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75">
              <a:solidFill>
                <a:srgbClr val="F5F8F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TC customization is expected, but the employer should document what changed and why.</a:t>
            </a:r>
            <a:endParaRPr/>
          </a:p>
        </p:txBody>
      </p:sp>
      <p:sp>
        <p:nvSpPr>
          <p:cNvPr id="186" name="Google Shape;186;p8"/>
          <p:cNvSpPr/>
          <p:nvPr/>
        </p:nvSpPr>
        <p:spPr>
          <a:xfrm>
            <a:off x="685800" y="5572125"/>
            <a:ext cx="10820400" cy="647700"/>
          </a:xfrm>
          <a:prstGeom prst="roundRect">
            <a:avLst>
              <a:gd fmla="val 11765" name="adj"/>
            </a:avLst>
          </a:prstGeom>
          <a:solidFill>
            <a:srgbClr val="09233F"/>
          </a:solidFill>
          <a:ln cap="flat" cmpd="sng" w="14275">
            <a:solidFill>
              <a:srgbClr val="F5A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8"/>
          <p:cNvSpPr/>
          <p:nvPr/>
        </p:nvSpPr>
        <p:spPr>
          <a:xfrm>
            <a:off x="876300" y="5686425"/>
            <a:ext cx="180975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rgbClr val="F5A400"/>
                </a:solidFill>
                <a:latin typeface="Calibri"/>
                <a:ea typeface="Calibri"/>
                <a:cs typeface="Calibri"/>
                <a:sym typeface="Calibri"/>
              </a:rPr>
              <a:t>TEACH</a:t>
            </a:r>
            <a:endParaRPr/>
          </a:p>
        </p:txBody>
      </p:sp>
      <p:sp>
        <p:nvSpPr>
          <p:cNvPr id="188" name="Google Shape;188;p8"/>
          <p:cNvSpPr/>
          <p:nvPr/>
        </p:nvSpPr>
        <p:spPr>
          <a:xfrm>
            <a:off x="2686050" y="5686425"/>
            <a:ext cx="8610600" cy="438150"/>
          </a:xfrm>
          <a:prstGeom prst="roundRect">
            <a:avLst>
              <a:gd fmla="val 1739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350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If a practice deviates, make the student find the rationale and the approval signature.</a:t>
            </a:r>
            <a:endParaRPr/>
          </a:p>
        </p:txBody>
      </p:sp>
      <p:sp>
        <p:nvSpPr>
          <p:cNvPr id="189" name="Google Shape;189;p8"/>
          <p:cNvSpPr/>
          <p:nvPr/>
        </p:nvSpPr>
        <p:spPr>
          <a:xfrm>
            <a:off x="685800" y="6305550"/>
            <a:ext cx="10820400" cy="14288"/>
          </a:xfrm>
          <a:prstGeom prst="roundRect">
            <a:avLst>
              <a:gd fmla="val 50000" name="adj"/>
            </a:avLst>
          </a:prstGeom>
          <a:solidFill>
            <a:srgbClr val="31506F"/>
          </a:solidFill>
          <a:ln cap="flat" cmpd="sng" w="9525">
            <a:solidFill>
              <a:srgbClr val="315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8"/>
          <p:cNvSpPr/>
          <p:nvPr/>
        </p:nvSpPr>
        <p:spPr>
          <a:xfrm>
            <a:off x="685800" y="6419850"/>
            <a:ext cx="8572500" cy="209550"/>
          </a:xfrm>
          <a:prstGeom prst="roundRect">
            <a:avLst>
              <a:gd fmla="val 36364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975">
                <a:solidFill>
                  <a:srgbClr val="7890A8"/>
                </a:solidFill>
                <a:latin typeface="Calibri"/>
                <a:ea typeface="Calibri"/>
                <a:cs typeface="Calibri"/>
                <a:sym typeface="Calibri"/>
              </a:rPr>
              <a:t>Sources: ASNT CP-189-2020 PDF and ASNT Model Written Practice based on SNT-TC-1A (2020)</a:t>
            </a:r>
            <a:endParaRPr/>
          </a:p>
        </p:txBody>
      </p:sp>
      <p:sp>
        <p:nvSpPr>
          <p:cNvPr id="191" name="Google Shape;191;p8"/>
          <p:cNvSpPr/>
          <p:nvPr/>
        </p:nvSpPr>
        <p:spPr>
          <a:xfrm>
            <a:off x="11049000" y="6419850"/>
            <a:ext cx="457200" cy="209550"/>
          </a:xfrm>
          <a:prstGeom prst="roundRect">
            <a:avLst>
              <a:gd fmla="val 36364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050">
                <a:solidFill>
                  <a:srgbClr val="7890A8"/>
                </a:solidFill>
                <a:latin typeface="Calibri"/>
                <a:ea typeface="Calibri"/>
                <a:cs typeface="Calibri"/>
                <a:sym typeface="Calibri"/>
              </a:rPr>
              <a:t>06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172B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"/>
          <p:cNvSpPr/>
          <p:nvPr/>
        </p:nvSpPr>
        <p:spPr>
          <a:xfrm>
            <a:off x="685800" y="400050"/>
            <a:ext cx="495300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25">
                <a:solidFill>
                  <a:srgbClr val="F5A400"/>
                </a:solidFill>
                <a:latin typeface="Calibri"/>
                <a:ea typeface="Calibri"/>
                <a:cs typeface="Calibri"/>
                <a:sym typeface="Calibri"/>
              </a:rPr>
              <a:t>DEFINITIONS</a:t>
            </a:r>
            <a:endParaRPr/>
          </a:p>
        </p:txBody>
      </p:sp>
      <p:sp>
        <p:nvSpPr>
          <p:cNvPr id="198" name="Google Shape;198;p9"/>
          <p:cNvSpPr/>
          <p:nvPr/>
        </p:nvSpPr>
        <p:spPr>
          <a:xfrm>
            <a:off x="685800" y="781050"/>
            <a:ext cx="838200" cy="38100"/>
          </a:xfrm>
          <a:prstGeom prst="roundRect">
            <a:avLst>
              <a:gd fmla="val 50000" name="adj"/>
            </a:avLst>
          </a:prstGeom>
          <a:solidFill>
            <a:srgbClr val="F5A400"/>
          </a:solidFill>
          <a:ln cap="flat" cmpd="sng" w="9525">
            <a:solidFill>
              <a:srgbClr val="F5A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9"/>
          <p:cNvSpPr/>
          <p:nvPr/>
        </p:nvSpPr>
        <p:spPr>
          <a:xfrm>
            <a:off x="685800" y="952500"/>
            <a:ext cx="9334500" cy="781050"/>
          </a:xfrm>
          <a:prstGeom prst="roundRect">
            <a:avLst>
              <a:gd fmla="val 9756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2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Definitions: Similar Words, Different Program Weight</a:t>
            </a:r>
            <a:endParaRPr/>
          </a:p>
        </p:txBody>
      </p:sp>
      <p:sp>
        <p:nvSpPr>
          <p:cNvPr id="200" name="Google Shape;200;p9"/>
          <p:cNvSpPr/>
          <p:nvPr/>
        </p:nvSpPr>
        <p:spPr>
          <a:xfrm>
            <a:off x="685800" y="1771650"/>
            <a:ext cx="8572500" cy="323850"/>
          </a:xfrm>
          <a:prstGeom prst="roundRect">
            <a:avLst>
              <a:gd fmla="val 23529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425">
                <a:solidFill>
                  <a:srgbClr val="AAB9C8"/>
                </a:solidFill>
                <a:latin typeface="Calibri"/>
                <a:ea typeface="Calibri"/>
                <a:cs typeface="Calibri"/>
                <a:sym typeface="Calibri"/>
              </a:rPr>
              <a:t>Definitions are not filler. They decide what records, roles, and limits mean.</a:t>
            </a:r>
            <a:endParaRPr/>
          </a:p>
        </p:txBody>
      </p:sp>
      <p:sp>
        <p:nvSpPr>
          <p:cNvPr id="201" name="Google Shape;201;p9"/>
          <p:cNvSpPr/>
          <p:nvPr/>
        </p:nvSpPr>
        <p:spPr>
          <a:xfrm>
            <a:off x="685800" y="2190750"/>
            <a:ext cx="3276600" cy="3238500"/>
          </a:xfrm>
          <a:prstGeom prst="roundRect">
            <a:avLst>
              <a:gd fmla="val 2353" name="adj"/>
            </a:avLst>
          </a:prstGeom>
          <a:solidFill>
            <a:srgbClr val="0D2949"/>
          </a:solidFill>
          <a:ln cap="flat" cmpd="sng" w="9525">
            <a:solidFill>
              <a:srgbClr val="315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9"/>
          <p:cNvSpPr/>
          <p:nvPr/>
        </p:nvSpPr>
        <p:spPr>
          <a:xfrm>
            <a:off x="895350" y="2714625"/>
            <a:ext cx="2857500" cy="28575"/>
          </a:xfrm>
          <a:prstGeom prst="roundRect">
            <a:avLst>
              <a:gd fmla="val 50000" name="adj"/>
            </a:avLst>
          </a:prstGeom>
          <a:solidFill>
            <a:srgbClr val="F5A400"/>
          </a:solidFill>
          <a:ln cap="flat" cmpd="sng" w="9525">
            <a:solidFill>
              <a:srgbClr val="F5A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9"/>
          <p:cNvSpPr/>
          <p:nvPr/>
        </p:nvSpPr>
        <p:spPr>
          <a:xfrm>
            <a:off x="895350" y="2381250"/>
            <a:ext cx="285750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F5A400"/>
                </a:solidFill>
                <a:latin typeface="Calibri"/>
                <a:ea typeface="Calibri"/>
                <a:cs typeface="Calibri"/>
                <a:sym typeface="Calibri"/>
              </a:rPr>
              <a:t>CP-189</a:t>
            </a:r>
            <a:endParaRPr/>
          </a:p>
        </p:txBody>
      </p:sp>
      <p:sp>
        <p:nvSpPr>
          <p:cNvPr id="204" name="Google Shape;204;p9"/>
          <p:cNvSpPr/>
          <p:nvPr/>
        </p:nvSpPr>
        <p:spPr>
          <a:xfrm>
            <a:off x="895350" y="2857500"/>
            <a:ext cx="2857500" cy="2362200"/>
          </a:xfrm>
          <a:prstGeom prst="roundRect">
            <a:avLst>
              <a:gd fmla="val 3226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CP 2.1 defines terms for this standard only.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75">
              <a:solidFill>
                <a:srgbClr val="F5F8F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Adds Certification Procedure, Education, Examination, Formal Training, NDT Instructor, Outside Organization, PdM, and Specific Examination.</a:t>
            </a:r>
            <a:endParaRPr/>
          </a:p>
        </p:txBody>
      </p:sp>
      <p:sp>
        <p:nvSpPr>
          <p:cNvPr id="205" name="Google Shape;205;p9"/>
          <p:cNvSpPr/>
          <p:nvPr/>
        </p:nvSpPr>
        <p:spPr>
          <a:xfrm>
            <a:off x="4457700" y="2190750"/>
            <a:ext cx="3276600" cy="3238500"/>
          </a:xfrm>
          <a:prstGeom prst="roundRect">
            <a:avLst>
              <a:gd fmla="val 2353" name="adj"/>
            </a:avLst>
          </a:prstGeom>
          <a:solidFill>
            <a:srgbClr val="0D2949"/>
          </a:solidFill>
          <a:ln cap="flat" cmpd="sng" w="9525">
            <a:solidFill>
              <a:srgbClr val="315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9"/>
          <p:cNvSpPr/>
          <p:nvPr/>
        </p:nvSpPr>
        <p:spPr>
          <a:xfrm>
            <a:off x="4667250" y="2714625"/>
            <a:ext cx="2857500" cy="28575"/>
          </a:xfrm>
          <a:prstGeom prst="roundRect">
            <a:avLst>
              <a:gd fmla="val 50000" name="adj"/>
            </a:avLst>
          </a:prstGeom>
          <a:solidFill>
            <a:srgbClr val="45A0FF"/>
          </a:solidFill>
          <a:ln cap="flat" cmpd="sng" w="9525">
            <a:solidFill>
              <a:srgbClr val="45A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9"/>
          <p:cNvSpPr/>
          <p:nvPr/>
        </p:nvSpPr>
        <p:spPr>
          <a:xfrm>
            <a:off x="4667250" y="2381250"/>
            <a:ext cx="285750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45A0FF"/>
                </a:solidFill>
                <a:latin typeface="Calibri"/>
                <a:ea typeface="Calibri"/>
                <a:cs typeface="Calibri"/>
                <a:sym typeface="Calibri"/>
              </a:rPr>
              <a:t>SNT-TC-1A model WP</a:t>
            </a:r>
            <a:endParaRPr/>
          </a:p>
        </p:txBody>
      </p:sp>
      <p:sp>
        <p:nvSpPr>
          <p:cNvPr id="208" name="Google Shape;208;p9"/>
          <p:cNvSpPr/>
          <p:nvPr/>
        </p:nvSpPr>
        <p:spPr>
          <a:xfrm>
            <a:off x="4667250" y="2857500"/>
            <a:ext cx="2857500" cy="2362200"/>
          </a:xfrm>
          <a:prstGeom prst="roundRect">
            <a:avLst>
              <a:gd fmla="val 3226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TC model 3.0 lists employer-ready definitions.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75">
              <a:solidFill>
                <a:srgbClr val="F5F8F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Includes Certifying Agency, Comparable, Detection Rate, False Call, Limited Certification, Recommended Practice, and Third-Party Agency.</a:t>
            </a:r>
            <a:endParaRPr/>
          </a:p>
        </p:txBody>
      </p:sp>
      <p:sp>
        <p:nvSpPr>
          <p:cNvPr id="209" name="Google Shape;209;p9"/>
          <p:cNvSpPr/>
          <p:nvPr/>
        </p:nvSpPr>
        <p:spPr>
          <a:xfrm>
            <a:off x="8229600" y="2190750"/>
            <a:ext cx="3276600" cy="3238500"/>
          </a:xfrm>
          <a:prstGeom prst="roundRect">
            <a:avLst>
              <a:gd fmla="val 2353" name="adj"/>
            </a:avLst>
          </a:prstGeom>
          <a:solidFill>
            <a:srgbClr val="0D2949"/>
          </a:solidFill>
          <a:ln cap="flat" cmpd="sng" w="9525">
            <a:solidFill>
              <a:srgbClr val="315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9"/>
          <p:cNvSpPr/>
          <p:nvPr/>
        </p:nvSpPr>
        <p:spPr>
          <a:xfrm>
            <a:off x="8439150" y="2714625"/>
            <a:ext cx="2857500" cy="28575"/>
          </a:xfrm>
          <a:prstGeom prst="roundRect">
            <a:avLst>
              <a:gd fmla="val 50000" name="adj"/>
            </a:avLst>
          </a:prstGeom>
          <a:solidFill>
            <a:srgbClr val="40D39B"/>
          </a:solidFill>
          <a:ln cap="flat" cmpd="sng" w="9525">
            <a:solidFill>
              <a:srgbClr val="40D3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9"/>
          <p:cNvSpPr/>
          <p:nvPr/>
        </p:nvSpPr>
        <p:spPr>
          <a:xfrm>
            <a:off x="8439150" y="2381250"/>
            <a:ext cx="285750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40D39B"/>
                </a:solidFill>
                <a:latin typeface="Calibri"/>
                <a:ea typeface="Calibri"/>
                <a:cs typeface="Calibri"/>
                <a:sym typeface="Calibri"/>
              </a:rPr>
              <a:t>Line-by-line difference</a:t>
            </a:r>
            <a:endParaRPr/>
          </a:p>
        </p:txBody>
      </p:sp>
      <p:sp>
        <p:nvSpPr>
          <p:cNvPr id="212" name="Google Shape;212;p9"/>
          <p:cNvSpPr/>
          <p:nvPr/>
        </p:nvSpPr>
        <p:spPr>
          <a:xfrm>
            <a:off x="8439150" y="2857500"/>
            <a:ext cx="2857500" cy="2362200"/>
          </a:xfrm>
          <a:prstGeom prst="roundRect">
            <a:avLst>
              <a:gd fmla="val 3226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CP vocabulary is built for mandatory certification control.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75">
              <a:solidFill>
                <a:srgbClr val="F5F8F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TC vocabulary is built for drafting an employer written practice.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75">
              <a:solidFill>
                <a:srgbClr val="F5F8F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Some terms overlap but point to different document structures.</a:t>
            </a:r>
            <a:endParaRPr/>
          </a:p>
        </p:txBody>
      </p:sp>
      <p:sp>
        <p:nvSpPr>
          <p:cNvPr id="213" name="Google Shape;213;p9"/>
          <p:cNvSpPr/>
          <p:nvPr/>
        </p:nvSpPr>
        <p:spPr>
          <a:xfrm>
            <a:off x="685800" y="5572125"/>
            <a:ext cx="10820400" cy="647700"/>
          </a:xfrm>
          <a:prstGeom prst="roundRect">
            <a:avLst>
              <a:gd fmla="val 11765" name="adj"/>
            </a:avLst>
          </a:prstGeom>
          <a:solidFill>
            <a:srgbClr val="09233F"/>
          </a:solidFill>
          <a:ln cap="flat" cmpd="sng" w="14275">
            <a:solidFill>
              <a:srgbClr val="F5A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9"/>
          <p:cNvSpPr/>
          <p:nvPr/>
        </p:nvSpPr>
        <p:spPr>
          <a:xfrm>
            <a:off x="876300" y="5686425"/>
            <a:ext cx="180975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rgbClr val="F5A400"/>
                </a:solidFill>
                <a:latin typeface="Calibri"/>
                <a:ea typeface="Calibri"/>
                <a:cs typeface="Calibri"/>
                <a:sym typeface="Calibri"/>
              </a:rPr>
              <a:t>TEACH</a:t>
            </a:r>
            <a:endParaRPr/>
          </a:p>
        </p:txBody>
      </p:sp>
      <p:sp>
        <p:nvSpPr>
          <p:cNvPr id="215" name="Google Shape;215;p9"/>
          <p:cNvSpPr/>
          <p:nvPr/>
        </p:nvSpPr>
        <p:spPr>
          <a:xfrm>
            <a:off x="2686050" y="5686425"/>
            <a:ext cx="8610600" cy="438150"/>
          </a:xfrm>
          <a:prstGeom prst="roundRect">
            <a:avLst>
              <a:gd fmla="val 1739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350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Teach students to compare definitions before comparing requirements; the same word can carry different program consequences.</a:t>
            </a:r>
            <a:endParaRPr/>
          </a:p>
        </p:txBody>
      </p:sp>
      <p:sp>
        <p:nvSpPr>
          <p:cNvPr id="216" name="Google Shape;216;p9"/>
          <p:cNvSpPr/>
          <p:nvPr/>
        </p:nvSpPr>
        <p:spPr>
          <a:xfrm>
            <a:off x="685800" y="6305550"/>
            <a:ext cx="10820400" cy="14288"/>
          </a:xfrm>
          <a:prstGeom prst="roundRect">
            <a:avLst>
              <a:gd fmla="val 50000" name="adj"/>
            </a:avLst>
          </a:prstGeom>
          <a:solidFill>
            <a:srgbClr val="31506F"/>
          </a:solidFill>
          <a:ln cap="flat" cmpd="sng" w="9525">
            <a:solidFill>
              <a:srgbClr val="315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9"/>
          <p:cNvSpPr/>
          <p:nvPr/>
        </p:nvSpPr>
        <p:spPr>
          <a:xfrm>
            <a:off x="685800" y="6419850"/>
            <a:ext cx="8572500" cy="209550"/>
          </a:xfrm>
          <a:prstGeom prst="roundRect">
            <a:avLst>
              <a:gd fmla="val 36364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975">
                <a:solidFill>
                  <a:srgbClr val="7890A8"/>
                </a:solidFill>
                <a:latin typeface="Calibri"/>
                <a:ea typeface="Calibri"/>
                <a:cs typeface="Calibri"/>
                <a:sym typeface="Calibri"/>
              </a:rPr>
              <a:t>Sources: ASNT CP-189-2020 PDF and ASNT Model Written Practice based on SNT-TC-1A (2020)</a:t>
            </a:r>
            <a:endParaRPr/>
          </a:p>
        </p:txBody>
      </p:sp>
      <p:sp>
        <p:nvSpPr>
          <p:cNvPr id="218" name="Google Shape;218;p9"/>
          <p:cNvSpPr/>
          <p:nvPr/>
        </p:nvSpPr>
        <p:spPr>
          <a:xfrm>
            <a:off x="11049000" y="6419850"/>
            <a:ext cx="457200" cy="209550"/>
          </a:xfrm>
          <a:prstGeom prst="roundRect">
            <a:avLst>
              <a:gd fmla="val 36364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050">
                <a:solidFill>
                  <a:srgbClr val="7890A8"/>
                </a:solidFill>
                <a:latin typeface="Calibri"/>
                <a:ea typeface="Calibri"/>
                <a:cs typeface="Calibri"/>
                <a:sym typeface="Calibri"/>
              </a:rPr>
              <a:t>07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172B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0"/>
          <p:cNvSpPr/>
          <p:nvPr/>
        </p:nvSpPr>
        <p:spPr>
          <a:xfrm>
            <a:off x="685800" y="400050"/>
            <a:ext cx="495300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25">
                <a:solidFill>
                  <a:srgbClr val="F5A400"/>
                </a:solidFill>
                <a:latin typeface="Calibri"/>
                <a:ea typeface="Calibri"/>
                <a:cs typeface="Calibri"/>
                <a:sym typeface="Calibri"/>
              </a:rPr>
              <a:t>LEVELS</a:t>
            </a:r>
            <a:endParaRPr/>
          </a:p>
        </p:txBody>
      </p:sp>
      <p:sp>
        <p:nvSpPr>
          <p:cNvPr id="225" name="Google Shape;225;p10"/>
          <p:cNvSpPr/>
          <p:nvPr/>
        </p:nvSpPr>
        <p:spPr>
          <a:xfrm>
            <a:off x="685800" y="781050"/>
            <a:ext cx="838200" cy="38100"/>
          </a:xfrm>
          <a:prstGeom prst="roundRect">
            <a:avLst>
              <a:gd fmla="val 50000" name="adj"/>
            </a:avLst>
          </a:prstGeom>
          <a:solidFill>
            <a:srgbClr val="F5A400"/>
          </a:solidFill>
          <a:ln cap="flat" cmpd="sng" w="9525">
            <a:solidFill>
              <a:srgbClr val="F5A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0"/>
          <p:cNvSpPr/>
          <p:nvPr/>
        </p:nvSpPr>
        <p:spPr>
          <a:xfrm>
            <a:off x="685800" y="952500"/>
            <a:ext cx="9334500" cy="533400"/>
          </a:xfrm>
          <a:prstGeom prst="roundRect">
            <a:avLst>
              <a:gd fmla="val 14286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50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Levels of Qualification</a:t>
            </a:r>
            <a:endParaRPr/>
          </a:p>
        </p:txBody>
      </p:sp>
      <p:sp>
        <p:nvSpPr>
          <p:cNvPr id="227" name="Google Shape;227;p10"/>
          <p:cNvSpPr/>
          <p:nvPr/>
        </p:nvSpPr>
        <p:spPr>
          <a:xfrm>
            <a:off x="685800" y="1485900"/>
            <a:ext cx="8572500" cy="323850"/>
          </a:xfrm>
          <a:prstGeom prst="roundRect">
            <a:avLst>
              <a:gd fmla="val 23529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425">
                <a:solidFill>
                  <a:srgbClr val="AAB9C8"/>
                </a:solidFill>
                <a:latin typeface="Calibri"/>
                <a:ea typeface="Calibri"/>
                <a:cs typeface="Calibri"/>
                <a:sym typeface="Calibri"/>
              </a:rPr>
              <a:t>Both describe Level I, II, and III, but CP-189 defines a broader qualification ladder.</a:t>
            </a:r>
            <a:endParaRPr/>
          </a:p>
        </p:txBody>
      </p:sp>
      <p:sp>
        <p:nvSpPr>
          <p:cNvPr id="228" name="Google Shape;228;p10"/>
          <p:cNvSpPr/>
          <p:nvPr/>
        </p:nvSpPr>
        <p:spPr>
          <a:xfrm>
            <a:off x="685800" y="2190750"/>
            <a:ext cx="3276600" cy="3238500"/>
          </a:xfrm>
          <a:prstGeom prst="roundRect">
            <a:avLst>
              <a:gd fmla="val 2353" name="adj"/>
            </a:avLst>
          </a:prstGeom>
          <a:solidFill>
            <a:srgbClr val="0D2949"/>
          </a:solidFill>
          <a:ln cap="flat" cmpd="sng" w="9525">
            <a:solidFill>
              <a:srgbClr val="315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0"/>
          <p:cNvSpPr/>
          <p:nvPr/>
        </p:nvSpPr>
        <p:spPr>
          <a:xfrm>
            <a:off x="895350" y="2714625"/>
            <a:ext cx="2857500" cy="28575"/>
          </a:xfrm>
          <a:prstGeom prst="roundRect">
            <a:avLst>
              <a:gd fmla="val 50000" name="adj"/>
            </a:avLst>
          </a:prstGeom>
          <a:solidFill>
            <a:srgbClr val="F5A400"/>
          </a:solidFill>
          <a:ln cap="flat" cmpd="sng" w="9525">
            <a:solidFill>
              <a:srgbClr val="F5A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0"/>
          <p:cNvSpPr/>
          <p:nvPr/>
        </p:nvSpPr>
        <p:spPr>
          <a:xfrm>
            <a:off x="895350" y="2381250"/>
            <a:ext cx="285750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F5A400"/>
                </a:solidFill>
                <a:latin typeface="Calibri"/>
                <a:ea typeface="Calibri"/>
                <a:cs typeface="Calibri"/>
                <a:sym typeface="Calibri"/>
              </a:rPr>
              <a:t>CP-189</a:t>
            </a:r>
            <a:endParaRPr/>
          </a:p>
        </p:txBody>
      </p:sp>
      <p:sp>
        <p:nvSpPr>
          <p:cNvPr id="231" name="Google Shape;231;p10"/>
          <p:cNvSpPr/>
          <p:nvPr/>
        </p:nvSpPr>
        <p:spPr>
          <a:xfrm>
            <a:off x="895350" y="2857500"/>
            <a:ext cx="2857500" cy="2362200"/>
          </a:xfrm>
          <a:prstGeom prst="roundRect">
            <a:avLst>
              <a:gd fmla="val 3226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CP 3.1 defines six levels.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75">
              <a:solidFill>
                <a:srgbClr val="F5F8F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CP 3.2-3.7: NDT Level III, Level II, Level II Limited, Level I, Trainee, and NDT Instructor.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75">
              <a:solidFill>
                <a:srgbClr val="F5F8F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Instructor is a defined qualification role.</a:t>
            </a:r>
            <a:endParaRPr/>
          </a:p>
        </p:txBody>
      </p:sp>
      <p:sp>
        <p:nvSpPr>
          <p:cNvPr id="232" name="Google Shape;232;p10"/>
          <p:cNvSpPr/>
          <p:nvPr/>
        </p:nvSpPr>
        <p:spPr>
          <a:xfrm>
            <a:off x="4457700" y="2190750"/>
            <a:ext cx="3276600" cy="3238500"/>
          </a:xfrm>
          <a:prstGeom prst="roundRect">
            <a:avLst>
              <a:gd fmla="val 2353" name="adj"/>
            </a:avLst>
          </a:prstGeom>
          <a:solidFill>
            <a:srgbClr val="0D2949"/>
          </a:solidFill>
          <a:ln cap="flat" cmpd="sng" w="9525">
            <a:solidFill>
              <a:srgbClr val="315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0"/>
          <p:cNvSpPr/>
          <p:nvPr/>
        </p:nvSpPr>
        <p:spPr>
          <a:xfrm>
            <a:off x="4667250" y="2714625"/>
            <a:ext cx="2857500" cy="28575"/>
          </a:xfrm>
          <a:prstGeom prst="roundRect">
            <a:avLst>
              <a:gd fmla="val 50000" name="adj"/>
            </a:avLst>
          </a:prstGeom>
          <a:solidFill>
            <a:srgbClr val="45A0FF"/>
          </a:solidFill>
          <a:ln cap="flat" cmpd="sng" w="9525">
            <a:solidFill>
              <a:srgbClr val="45A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0"/>
          <p:cNvSpPr/>
          <p:nvPr/>
        </p:nvSpPr>
        <p:spPr>
          <a:xfrm>
            <a:off x="4667250" y="2381250"/>
            <a:ext cx="285750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45A0FF"/>
                </a:solidFill>
                <a:latin typeface="Calibri"/>
                <a:ea typeface="Calibri"/>
                <a:cs typeface="Calibri"/>
                <a:sym typeface="Calibri"/>
              </a:rPr>
              <a:t>SNT-TC-1A model WP</a:t>
            </a:r>
            <a:endParaRPr/>
          </a:p>
        </p:txBody>
      </p:sp>
      <p:sp>
        <p:nvSpPr>
          <p:cNvPr id="235" name="Google Shape;235;p10"/>
          <p:cNvSpPr/>
          <p:nvPr/>
        </p:nvSpPr>
        <p:spPr>
          <a:xfrm>
            <a:off x="4667250" y="2857500"/>
            <a:ext cx="2857500" cy="2362200"/>
          </a:xfrm>
          <a:prstGeom prst="roundRect">
            <a:avLst>
              <a:gd fmla="val 3226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TC model 5.1 says three basic levels.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75">
              <a:solidFill>
                <a:srgbClr val="F5F8F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TC 5.2 defines trainee behavior.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75">
              <a:solidFill>
                <a:srgbClr val="F5F8F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TC 5.3 defines Level I, Level II, and Level III responsibilities.</a:t>
            </a:r>
            <a:endParaRPr/>
          </a:p>
        </p:txBody>
      </p:sp>
      <p:sp>
        <p:nvSpPr>
          <p:cNvPr id="236" name="Google Shape;236;p10"/>
          <p:cNvSpPr/>
          <p:nvPr/>
        </p:nvSpPr>
        <p:spPr>
          <a:xfrm>
            <a:off x="8229600" y="2190750"/>
            <a:ext cx="3276600" cy="3238500"/>
          </a:xfrm>
          <a:prstGeom prst="roundRect">
            <a:avLst>
              <a:gd fmla="val 2353" name="adj"/>
            </a:avLst>
          </a:prstGeom>
          <a:solidFill>
            <a:srgbClr val="0D2949"/>
          </a:solidFill>
          <a:ln cap="flat" cmpd="sng" w="9525">
            <a:solidFill>
              <a:srgbClr val="315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0"/>
          <p:cNvSpPr/>
          <p:nvPr/>
        </p:nvSpPr>
        <p:spPr>
          <a:xfrm>
            <a:off x="8439150" y="2714625"/>
            <a:ext cx="2857500" cy="28575"/>
          </a:xfrm>
          <a:prstGeom prst="roundRect">
            <a:avLst>
              <a:gd fmla="val 50000" name="adj"/>
            </a:avLst>
          </a:prstGeom>
          <a:solidFill>
            <a:srgbClr val="40D39B"/>
          </a:solidFill>
          <a:ln cap="flat" cmpd="sng" w="9525">
            <a:solidFill>
              <a:srgbClr val="40D3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0"/>
          <p:cNvSpPr/>
          <p:nvPr/>
        </p:nvSpPr>
        <p:spPr>
          <a:xfrm>
            <a:off x="8439150" y="2381250"/>
            <a:ext cx="285750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40D39B"/>
                </a:solidFill>
                <a:latin typeface="Calibri"/>
                <a:ea typeface="Calibri"/>
                <a:cs typeface="Calibri"/>
                <a:sym typeface="Calibri"/>
              </a:rPr>
              <a:t>Line-by-line difference</a:t>
            </a:r>
            <a:endParaRPr/>
          </a:p>
        </p:txBody>
      </p:sp>
      <p:sp>
        <p:nvSpPr>
          <p:cNvPr id="239" name="Google Shape;239;p10"/>
          <p:cNvSpPr/>
          <p:nvPr/>
        </p:nvSpPr>
        <p:spPr>
          <a:xfrm>
            <a:off x="8439150" y="2857500"/>
            <a:ext cx="2857500" cy="2362200"/>
          </a:xfrm>
          <a:prstGeom prst="roundRect">
            <a:avLst>
              <a:gd fmla="val 3226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CP pulls Level II Limited and NDT Instructor into the level structure.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75">
              <a:solidFill>
                <a:srgbClr val="F5F8F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TC treats limited certification and instructor/training controls in other clauses and notes.</a:t>
            </a:r>
            <a:endParaRPr/>
          </a:p>
        </p:txBody>
      </p:sp>
      <p:sp>
        <p:nvSpPr>
          <p:cNvPr id="240" name="Google Shape;240;p10"/>
          <p:cNvSpPr/>
          <p:nvPr/>
        </p:nvSpPr>
        <p:spPr>
          <a:xfrm>
            <a:off x="685800" y="5572125"/>
            <a:ext cx="10820400" cy="647700"/>
          </a:xfrm>
          <a:prstGeom prst="roundRect">
            <a:avLst>
              <a:gd fmla="val 11765" name="adj"/>
            </a:avLst>
          </a:prstGeom>
          <a:solidFill>
            <a:srgbClr val="09233F"/>
          </a:solidFill>
          <a:ln cap="flat" cmpd="sng" w="14275">
            <a:solidFill>
              <a:srgbClr val="F5A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0"/>
          <p:cNvSpPr/>
          <p:nvPr/>
        </p:nvSpPr>
        <p:spPr>
          <a:xfrm>
            <a:off x="876300" y="5686425"/>
            <a:ext cx="180975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rgbClr val="F5A400"/>
                </a:solidFill>
                <a:latin typeface="Calibri"/>
                <a:ea typeface="Calibri"/>
                <a:cs typeface="Calibri"/>
                <a:sym typeface="Calibri"/>
              </a:rPr>
              <a:t>TEACH</a:t>
            </a:r>
            <a:endParaRPr/>
          </a:p>
        </p:txBody>
      </p:sp>
      <p:sp>
        <p:nvSpPr>
          <p:cNvPr id="242" name="Google Shape;242;p10"/>
          <p:cNvSpPr/>
          <p:nvPr/>
        </p:nvSpPr>
        <p:spPr>
          <a:xfrm>
            <a:off x="2686050" y="5686425"/>
            <a:ext cx="8610600" cy="438150"/>
          </a:xfrm>
          <a:prstGeom prst="roundRect">
            <a:avLst>
              <a:gd fmla="val 1739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350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A CP-189 procedure should not hide instructor or Level II Limited controls in vague language.</a:t>
            </a:r>
            <a:endParaRPr/>
          </a:p>
        </p:txBody>
      </p:sp>
      <p:sp>
        <p:nvSpPr>
          <p:cNvPr id="243" name="Google Shape;243;p10"/>
          <p:cNvSpPr/>
          <p:nvPr/>
        </p:nvSpPr>
        <p:spPr>
          <a:xfrm>
            <a:off x="685800" y="6305550"/>
            <a:ext cx="10820400" cy="14288"/>
          </a:xfrm>
          <a:prstGeom prst="roundRect">
            <a:avLst>
              <a:gd fmla="val 50000" name="adj"/>
            </a:avLst>
          </a:prstGeom>
          <a:solidFill>
            <a:srgbClr val="31506F"/>
          </a:solidFill>
          <a:ln cap="flat" cmpd="sng" w="9525">
            <a:solidFill>
              <a:srgbClr val="315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0"/>
          <p:cNvSpPr/>
          <p:nvPr/>
        </p:nvSpPr>
        <p:spPr>
          <a:xfrm>
            <a:off x="685800" y="6419850"/>
            <a:ext cx="8572500" cy="209550"/>
          </a:xfrm>
          <a:prstGeom prst="roundRect">
            <a:avLst>
              <a:gd fmla="val 36364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975">
                <a:solidFill>
                  <a:srgbClr val="7890A8"/>
                </a:solidFill>
                <a:latin typeface="Calibri"/>
                <a:ea typeface="Calibri"/>
                <a:cs typeface="Calibri"/>
                <a:sym typeface="Calibri"/>
              </a:rPr>
              <a:t>Sources: ASNT CP-189-2020 PDF and ASNT Model Written Practice based on SNT-TC-1A (2020)</a:t>
            </a:r>
            <a:endParaRPr/>
          </a:p>
        </p:txBody>
      </p:sp>
      <p:sp>
        <p:nvSpPr>
          <p:cNvPr id="245" name="Google Shape;245;p10"/>
          <p:cNvSpPr/>
          <p:nvPr/>
        </p:nvSpPr>
        <p:spPr>
          <a:xfrm>
            <a:off x="11049000" y="6419850"/>
            <a:ext cx="457200" cy="209550"/>
          </a:xfrm>
          <a:prstGeom prst="roundRect">
            <a:avLst>
              <a:gd fmla="val 36364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050">
                <a:solidFill>
                  <a:srgbClr val="7890A8"/>
                </a:solidFill>
                <a:latin typeface="Calibri"/>
                <a:ea typeface="Calibri"/>
                <a:cs typeface="Calibri"/>
                <a:sym typeface="Calibri"/>
              </a:rPr>
              <a:t>08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172B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1"/>
          <p:cNvSpPr/>
          <p:nvPr/>
        </p:nvSpPr>
        <p:spPr>
          <a:xfrm>
            <a:off x="685800" y="400050"/>
            <a:ext cx="495300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25">
                <a:solidFill>
                  <a:srgbClr val="F5A400"/>
                </a:solidFill>
                <a:latin typeface="Calibri"/>
                <a:ea typeface="Calibri"/>
                <a:cs typeface="Calibri"/>
                <a:sym typeface="Calibri"/>
              </a:rPr>
              <a:t>METHODS</a:t>
            </a:r>
            <a:endParaRPr/>
          </a:p>
        </p:txBody>
      </p:sp>
      <p:sp>
        <p:nvSpPr>
          <p:cNvPr id="252" name="Google Shape;252;p11"/>
          <p:cNvSpPr/>
          <p:nvPr/>
        </p:nvSpPr>
        <p:spPr>
          <a:xfrm>
            <a:off x="685800" y="781050"/>
            <a:ext cx="838200" cy="38100"/>
          </a:xfrm>
          <a:prstGeom prst="roundRect">
            <a:avLst>
              <a:gd fmla="val 50000" name="adj"/>
            </a:avLst>
          </a:prstGeom>
          <a:solidFill>
            <a:srgbClr val="F5A400"/>
          </a:solidFill>
          <a:ln cap="flat" cmpd="sng" w="9525">
            <a:solidFill>
              <a:srgbClr val="F5A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1"/>
          <p:cNvSpPr/>
          <p:nvPr/>
        </p:nvSpPr>
        <p:spPr>
          <a:xfrm>
            <a:off x="685800" y="952500"/>
            <a:ext cx="9334500" cy="533400"/>
          </a:xfrm>
          <a:prstGeom prst="roundRect">
            <a:avLst>
              <a:gd fmla="val 14286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50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Methods and Techniques</a:t>
            </a:r>
            <a:endParaRPr/>
          </a:p>
        </p:txBody>
      </p:sp>
      <p:sp>
        <p:nvSpPr>
          <p:cNvPr id="254" name="Google Shape;254;p11"/>
          <p:cNvSpPr/>
          <p:nvPr/>
        </p:nvSpPr>
        <p:spPr>
          <a:xfrm>
            <a:off x="685800" y="1485900"/>
            <a:ext cx="8572500" cy="323850"/>
          </a:xfrm>
          <a:prstGeom prst="roundRect">
            <a:avLst>
              <a:gd fmla="val 23529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425">
                <a:solidFill>
                  <a:srgbClr val="AAB9C8"/>
                </a:solidFill>
                <a:latin typeface="Calibri"/>
                <a:ea typeface="Calibri"/>
                <a:cs typeface="Calibri"/>
                <a:sym typeface="Calibri"/>
              </a:rPr>
              <a:t>This is where the program turns from policy into job scope.</a:t>
            </a:r>
            <a:endParaRPr/>
          </a:p>
        </p:txBody>
      </p:sp>
      <p:sp>
        <p:nvSpPr>
          <p:cNvPr id="255" name="Google Shape;255;p11"/>
          <p:cNvSpPr/>
          <p:nvPr/>
        </p:nvSpPr>
        <p:spPr>
          <a:xfrm>
            <a:off x="685800" y="2190750"/>
            <a:ext cx="3276600" cy="3238500"/>
          </a:xfrm>
          <a:prstGeom prst="roundRect">
            <a:avLst>
              <a:gd fmla="val 2353" name="adj"/>
            </a:avLst>
          </a:prstGeom>
          <a:solidFill>
            <a:srgbClr val="0D2949"/>
          </a:solidFill>
          <a:ln cap="flat" cmpd="sng" w="9525">
            <a:solidFill>
              <a:srgbClr val="315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1"/>
          <p:cNvSpPr/>
          <p:nvPr/>
        </p:nvSpPr>
        <p:spPr>
          <a:xfrm>
            <a:off x="895350" y="2714625"/>
            <a:ext cx="2857500" cy="28575"/>
          </a:xfrm>
          <a:prstGeom prst="roundRect">
            <a:avLst>
              <a:gd fmla="val 50000" name="adj"/>
            </a:avLst>
          </a:prstGeom>
          <a:solidFill>
            <a:srgbClr val="F5A400"/>
          </a:solidFill>
          <a:ln cap="flat" cmpd="sng" w="9525">
            <a:solidFill>
              <a:srgbClr val="F5A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1"/>
          <p:cNvSpPr/>
          <p:nvPr/>
        </p:nvSpPr>
        <p:spPr>
          <a:xfrm>
            <a:off x="895350" y="2381250"/>
            <a:ext cx="285750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F5A400"/>
                </a:solidFill>
                <a:latin typeface="Calibri"/>
                <a:ea typeface="Calibri"/>
                <a:cs typeface="Calibri"/>
                <a:sym typeface="Calibri"/>
              </a:rPr>
              <a:t>CP-189</a:t>
            </a:r>
            <a:endParaRPr/>
          </a:p>
        </p:txBody>
      </p:sp>
      <p:sp>
        <p:nvSpPr>
          <p:cNvPr id="258" name="Google Shape;258;p11"/>
          <p:cNvSpPr/>
          <p:nvPr/>
        </p:nvSpPr>
        <p:spPr>
          <a:xfrm>
            <a:off x="895350" y="2857500"/>
            <a:ext cx="2857500" cy="2362200"/>
          </a:xfrm>
          <a:prstGeom prst="roundRect">
            <a:avLst>
              <a:gd fmla="val 3226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CP Appendix A/B list methods and limited techniques with required training and experience hours.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75">
              <a:solidFill>
                <a:srgbClr val="F5F8F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CP 6.3.3 links practical demonstration to the techniques in Appendix A.</a:t>
            </a:r>
            <a:endParaRPr/>
          </a:p>
        </p:txBody>
      </p:sp>
      <p:sp>
        <p:nvSpPr>
          <p:cNvPr id="259" name="Google Shape;259;p11"/>
          <p:cNvSpPr/>
          <p:nvPr/>
        </p:nvSpPr>
        <p:spPr>
          <a:xfrm>
            <a:off x="4457700" y="2190750"/>
            <a:ext cx="3276600" cy="3238500"/>
          </a:xfrm>
          <a:prstGeom prst="roundRect">
            <a:avLst>
              <a:gd fmla="val 2353" name="adj"/>
            </a:avLst>
          </a:prstGeom>
          <a:solidFill>
            <a:srgbClr val="0D2949"/>
          </a:solidFill>
          <a:ln cap="flat" cmpd="sng" w="9525">
            <a:solidFill>
              <a:srgbClr val="315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1"/>
          <p:cNvSpPr/>
          <p:nvPr/>
        </p:nvSpPr>
        <p:spPr>
          <a:xfrm>
            <a:off x="4667250" y="2714625"/>
            <a:ext cx="2857500" cy="28575"/>
          </a:xfrm>
          <a:prstGeom prst="roundRect">
            <a:avLst>
              <a:gd fmla="val 50000" name="adj"/>
            </a:avLst>
          </a:prstGeom>
          <a:solidFill>
            <a:srgbClr val="45A0FF"/>
          </a:solidFill>
          <a:ln cap="flat" cmpd="sng" w="9525">
            <a:solidFill>
              <a:srgbClr val="45A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1"/>
          <p:cNvSpPr/>
          <p:nvPr/>
        </p:nvSpPr>
        <p:spPr>
          <a:xfrm>
            <a:off x="4667250" y="2381250"/>
            <a:ext cx="285750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45A0FF"/>
                </a:solidFill>
                <a:latin typeface="Calibri"/>
                <a:ea typeface="Calibri"/>
                <a:cs typeface="Calibri"/>
                <a:sym typeface="Calibri"/>
              </a:rPr>
              <a:t>SNT-TC-1A model WP</a:t>
            </a:r>
            <a:endParaRPr/>
          </a:p>
        </p:txBody>
      </p:sp>
      <p:sp>
        <p:nvSpPr>
          <p:cNvPr id="262" name="Google Shape;262;p11"/>
          <p:cNvSpPr/>
          <p:nvPr/>
        </p:nvSpPr>
        <p:spPr>
          <a:xfrm>
            <a:off x="4667250" y="2857500"/>
            <a:ext cx="2857500" cy="2362200"/>
          </a:xfrm>
          <a:prstGeom prst="roundRect">
            <a:avLst>
              <a:gd fmla="val 3226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TC model 4.1 tells the employer to list applicable methods and techniques.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75">
              <a:solidFill>
                <a:srgbClr val="F5F8F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TC 6.3 and tables are used to select training and experience hours.</a:t>
            </a:r>
            <a:endParaRPr/>
          </a:p>
        </p:txBody>
      </p:sp>
      <p:sp>
        <p:nvSpPr>
          <p:cNvPr id="263" name="Google Shape;263;p11"/>
          <p:cNvSpPr/>
          <p:nvPr/>
        </p:nvSpPr>
        <p:spPr>
          <a:xfrm>
            <a:off x="8229600" y="2190750"/>
            <a:ext cx="3276600" cy="3238500"/>
          </a:xfrm>
          <a:prstGeom prst="roundRect">
            <a:avLst>
              <a:gd fmla="val 2353" name="adj"/>
            </a:avLst>
          </a:prstGeom>
          <a:solidFill>
            <a:srgbClr val="0D2949"/>
          </a:solidFill>
          <a:ln cap="flat" cmpd="sng" w="9525">
            <a:solidFill>
              <a:srgbClr val="315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1"/>
          <p:cNvSpPr/>
          <p:nvPr/>
        </p:nvSpPr>
        <p:spPr>
          <a:xfrm>
            <a:off x="8439150" y="2714625"/>
            <a:ext cx="2857500" cy="28575"/>
          </a:xfrm>
          <a:prstGeom prst="roundRect">
            <a:avLst>
              <a:gd fmla="val 50000" name="adj"/>
            </a:avLst>
          </a:prstGeom>
          <a:solidFill>
            <a:srgbClr val="40D39B"/>
          </a:solidFill>
          <a:ln cap="flat" cmpd="sng" w="9525">
            <a:solidFill>
              <a:srgbClr val="40D3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1"/>
          <p:cNvSpPr/>
          <p:nvPr/>
        </p:nvSpPr>
        <p:spPr>
          <a:xfrm>
            <a:off x="8439150" y="2381250"/>
            <a:ext cx="285750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40D39B"/>
                </a:solidFill>
                <a:latin typeface="Calibri"/>
                <a:ea typeface="Calibri"/>
                <a:cs typeface="Calibri"/>
                <a:sym typeface="Calibri"/>
              </a:rPr>
              <a:t>Line-by-line difference</a:t>
            </a:r>
            <a:endParaRPr/>
          </a:p>
        </p:txBody>
      </p:sp>
      <p:sp>
        <p:nvSpPr>
          <p:cNvPr id="266" name="Google Shape;266;p11"/>
          <p:cNvSpPr/>
          <p:nvPr/>
        </p:nvSpPr>
        <p:spPr>
          <a:xfrm>
            <a:off x="8439150" y="2857500"/>
            <a:ext cx="2857500" cy="2362200"/>
          </a:xfrm>
          <a:prstGeom prst="roundRect">
            <a:avLst>
              <a:gd fmla="val 3226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CP supplies a prescriptive table set.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75">
              <a:solidFill>
                <a:srgbClr val="F5F8F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75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TC model prompts the employer to fill the method list and adapt tables when justified.</a:t>
            </a:r>
            <a:endParaRPr/>
          </a:p>
        </p:txBody>
      </p:sp>
      <p:sp>
        <p:nvSpPr>
          <p:cNvPr id="267" name="Google Shape;267;p11"/>
          <p:cNvSpPr/>
          <p:nvPr/>
        </p:nvSpPr>
        <p:spPr>
          <a:xfrm>
            <a:off x="685800" y="5572125"/>
            <a:ext cx="10820400" cy="647700"/>
          </a:xfrm>
          <a:prstGeom prst="roundRect">
            <a:avLst>
              <a:gd fmla="val 11765" name="adj"/>
            </a:avLst>
          </a:prstGeom>
          <a:solidFill>
            <a:srgbClr val="09233F"/>
          </a:solidFill>
          <a:ln cap="flat" cmpd="sng" w="14275">
            <a:solidFill>
              <a:srgbClr val="F5A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1"/>
          <p:cNvSpPr/>
          <p:nvPr/>
        </p:nvSpPr>
        <p:spPr>
          <a:xfrm>
            <a:off x="876300" y="5686425"/>
            <a:ext cx="1809750" cy="266700"/>
          </a:xfrm>
          <a:prstGeom prst="roundRect">
            <a:avLst>
              <a:gd fmla="val 2857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rgbClr val="F5A400"/>
                </a:solidFill>
                <a:latin typeface="Calibri"/>
                <a:ea typeface="Calibri"/>
                <a:cs typeface="Calibri"/>
                <a:sym typeface="Calibri"/>
              </a:rPr>
              <a:t>TEACH</a:t>
            </a:r>
            <a:endParaRPr/>
          </a:p>
        </p:txBody>
      </p:sp>
      <p:sp>
        <p:nvSpPr>
          <p:cNvPr id="269" name="Google Shape;269;p11"/>
          <p:cNvSpPr/>
          <p:nvPr/>
        </p:nvSpPr>
        <p:spPr>
          <a:xfrm>
            <a:off x="2686050" y="5686425"/>
            <a:ext cx="8610600" cy="438150"/>
          </a:xfrm>
          <a:prstGeom prst="roundRect">
            <a:avLst>
              <a:gd fmla="val 1739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350">
                <a:solidFill>
                  <a:srgbClr val="F5F8FC"/>
                </a:solidFill>
                <a:latin typeface="Calibri"/>
                <a:ea typeface="Calibri"/>
                <a:cs typeface="Calibri"/>
                <a:sym typeface="Calibri"/>
              </a:rPr>
              <a:t>For audits, compare the employee certificate, the method/technique list, and the practical exam scope.</a:t>
            </a:r>
            <a:endParaRPr/>
          </a:p>
        </p:txBody>
      </p:sp>
      <p:sp>
        <p:nvSpPr>
          <p:cNvPr id="270" name="Google Shape;270;p11"/>
          <p:cNvSpPr/>
          <p:nvPr/>
        </p:nvSpPr>
        <p:spPr>
          <a:xfrm>
            <a:off x="685800" y="6305550"/>
            <a:ext cx="10820400" cy="14288"/>
          </a:xfrm>
          <a:prstGeom prst="roundRect">
            <a:avLst>
              <a:gd fmla="val 50000" name="adj"/>
            </a:avLst>
          </a:prstGeom>
          <a:solidFill>
            <a:srgbClr val="31506F"/>
          </a:solidFill>
          <a:ln cap="flat" cmpd="sng" w="9525">
            <a:solidFill>
              <a:srgbClr val="315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1"/>
          <p:cNvSpPr/>
          <p:nvPr/>
        </p:nvSpPr>
        <p:spPr>
          <a:xfrm>
            <a:off x="685800" y="6419850"/>
            <a:ext cx="8572500" cy="209550"/>
          </a:xfrm>
          <a:prstGeom prst="roundRect">
            <a:avLst>
              <a:gd fmla="val 36364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975">
                <a:solidFill>
                  <a:srgbClr val="7890A8"/>
                </a:solidFill>
                <a:latin typeface="Calibri"/>
                <a:ea typeface="Calibri"/>
                <a:cs typeface="Calibri"/>
                <a:sym typeface="Calibri"/>
              </a:rPr>
              <a:t>Sources: ASNT CP-189-2020 PDF and ASNT Model Written Practice based on SNT-TC-1A (2020)</a:t>
            </a:r>
            <a:endParaRPr/>
          </a:p>
        </p:txBody>
      </p:sp>
      <p:sp>
        <p:nvSpPr>
          <p:cNvPr id="272" name="Google Shape;272;p11"/>
          <p:cNvSpPr/>
          <p:nvPr/>
        </p:nvSpPr>
        <p:spPr>
          <a:xfrm>
            <a:off x="11049000" y="6419850"/>
            <a:ext cx="457200" cy="209550"/>
          </a:xfrm>
          <a:prstGeom prst="roundRect">
            <a:avLst>
              <a:gd fmla="val 36364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050">
                <a:solidFill>
                  <a:srgbClr val="7890A8"/>
                </a:solidFill>
                <a:latin typeface="Calibri"/>
                <a:ea typeface="Calibri"/>
                <a:cs typeface="Calibri"/>
                <a:sym typeface="Calibri"/>
              </a:rPr>
              <a:t>09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